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6"/>
  </p:notesMasterIdLst>
  <p:handoutMasterIdLst>
    <p:handoutMasterId r:id="rId17"/>
  </p:handoutMasterIdLst>
  <p:sldIdLst>
    <p:sldId id="256" r:id="rId5"/>
    <p:sldId id="776" r:id="rId6"/>
    <p:sldId id="849" r:id="rId7"/>
    <p:sldId id="785" r:id="rId8"/>
    <p:sldId id="857" r:id="rId9"/>
    <p:sldId id="858" r:id="rId10"/>
    <p:sldId id="859" r:id="rId11"/>
    <p:sldId id="861" r:id="rId12"/>
    <p:sldId id="860" r:id="rId13"/>
    <p:sldId id="862" r:id="rId14"/>
    <p:sldId id="784" r:id="rId15"/>
  </p:sldIdLst>
  <p:sldSz cx="9144000" cy="6858000" type="screen4x3"/>
  <p:notesSz cx="9928225" cy="6797675"/>
  <p:custDataLst>
    <p:tags r:id="rId18"/>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57" d="100"/>
          <a:sy n="57" d="100"/>
        </p:scale>
        <p:origin x="90" y="54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29/07/2018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7/29/2018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409218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457627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435722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19275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273124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40133615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10.xml"/><Relationship Id="rId2"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 Target="../slides/slide7.xml"/><Relationship Id="rId5" Type="http://schemas.openxmlformats.org/officeDocument/2006/relationships/slide" Target="../slides/slide8.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6790157" y="620688"/>
            <a:ext cx="950195"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Assessment</a:t>
            </a:r>
            <a:endParaRPr lang="en-GB" sz="114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51893" y="620688"/>
            <a:ext cx="103573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P9 – Giving Feedback</a:t>
            </a:r>
            <a:endParaRPr lang="en-GB" sz="114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1234852" y="620688"/>
            <a:ext cx="103163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P10 - Taking Feedback</a:t>
            </a:r>
            <a:endParaRPr lang="en-GB" sz="114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4104282" y="620688"/>
            <a:ext cx="2638648" cy="357190"/>
          </a:xfrm>
          <a:prstGeom prst="round2SameRect">
            <a:avLst/>
          </a:prstGeom>
          <a:gradFill>
            <a:gsLst>
              <a:gs pos="0">
                <a:schemeClr val="accent2">
                  <a:lumMod val="50000"/>
                </a:schemeClr>
              </a:gs>
              <a:gs pos="47000">
                <a:schemeClr val="accent2">
                  <a:lumMod val="75000"/>
                </a:schemeClr>
              </a:gs>
              <a:gs pos="70000">
                <a:srgbClr val="FF0000"/>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M6 – Communication</a:t>
            </a:r>
            <a:r>
              <a:rPr lang="en-GB" sz="1140" b="1" baseline="0" dirty="0" smtClean="0">
                <a:latin typeface="Arial" panose="020B0604020202020204" pitchFamily="34" charset="0"/>
                <a:cs typeface="Arial" panose="020B0604020202020204" pitchFamily="34" charset="0"/>
              </a:rPr>
              <a:t> Improvements</a:t>
            </a:r>
            <a:endParaRPr lang="en-GB" sz="1140" b="1" dirty="0">
              <a:latin typeface="Arial" panose="020B0604020202020204" pitchFamily="34" charset="0"/>
              <a:cs typeface="Arial" panose="020B0604020202020204" pitchFamily="34" charset="0"/>
            </a:endParaRPr>
          </a:p>
        </p:txBody>
      </p:sp>
      <p:sp>
        <p:nvSpPr>
          <p:cNvPr id="11" name="Round Same Side Corner Rectangle 10">
            <a:hlinkClick r:id="rId7" action="ppaction://hlinksldjump"/>
          </p:cNvPr>
          <p:cNvSpPr/>
          <p:nvPr userDrawn="1"/>
        </p:nvSpPr>
        <p:spPr>
          <a:xfrm>
            <a:off x="2313719" y="620688"/>
            <a:ext cx="174333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P11 – Self Assessment</a:t>
            </a:r>
            <a:endParaRPr lang="en-GB" sz="114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610252"/>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 Be Able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Give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Receive Constructive Feedback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 a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 Context</a:t>
            </a:r>
            <a:endPar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980912" y="404664"/>
            <a:ext cx="6911568" cy="1323439"/>
          </a:xfrm>
          <a:prstGeom prst="rect">
            <a:avLst/>
          </a:prstGeom>
          <a:noFill/>
        </p:spPr>
        <p:txBody>
          <a:bodyPr wrap="square" rtlCol="0">
            <a:spAutoFit/>
          </a:bodyPr>
          <a:lstStyle/>
          <a:p>
            <a:pPr algn="r"/>
            <a:r>
              <a:rPr lang="en-GB" sz="2800" b="1" dirty="0"/>
              <a:t>OCR Level 02 – Cambridge Technical</a:t>
            </a:r>
          </a:p>
          <a:p>
            <a:pPr algn="r"/>
            <a:r>
              <a:rPr lang="en-US" sz="2300" b="1" dirty="0"/>
              <a:t>Unit 06 </a:t>
            </a:r>
            <a:r>
              <a:rPr lang="en-US" sz="2300" b="1" dirty="0" smtClean="0"/>
              <a:t>-</a:t>
            </a:r>
            <a:r>
              <a:rPr lang="en-US" sz="2300" dirty="0" smtClean="0"/>
              <a:t> </a:t>
            </a:r>
            <a:r>
              <a:rPr lang="en-US" sz="2300" dirty="0"/>
              <a:t>Communicate in a Business </a:t>
            </a:r>
            <a:r>
              <a:rPr lang="en-US" sz="2300" dirty="0" smtClean="0"/>
              <a:t>Environment</a:t>
            </a:r>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A/617/0726</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1026" name="Picture 2" descr="Image result for constructive feedba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800" y="2043558"/>
            <a:ext cx="6206017" cy="31136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P11.1 </a:t>
            </a:r>
            <a:r>
              <a:rPr lang="en-GB" sz="3800" dirty="0"/>
              <a:t>– </a:t>
            </a:r>
            <a:r>
              <a:rPr lang="en-GB" sz="3800" dirty="0" smtClean="0"/>
              <a:t>Communication Evaluation</a:t>
            </a:r>
            <a:endParaRPr lang="en-GB" sz="3800" b="1" dirty="0" smtClean="0"/>
          </a:p>
        </p:txBody>
      </p:sp>
      <p:sp>
        <p:nvSpPr>
          <p:cNvPr id="2" name="Rectangle 1"/>
          <p:cNvSpPr/>
          <p:nvPr/>
        </p:nvSpPr>
        <p:spPr>
          <a:xfrm>
            <a:off x="208675" y="1033617"/>
            <a:ext cx="8683805" cy="5863144"/>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sz="1480" dirty="0" smtClean="0"/>
              <a:t>For P11, this </a:t>
            </a:r>
            <a:r>
              <a:rPr lang="en-US" sz="1480" dirty="0"/>
              <a:t>acts as a synoptic criterion requiring </a:t>
            </a:r>
            <a:r>
              <a:rPr lang="en-US" sz="1480" dirty="0" smtClean="0"/>
              <a:t>you to </a:t>
            </a:r>
            <a:r>
              <a:rPr lang="en-US" sz="1480" dirty="0"/>
              <a:t>review </a:t>
            </a:r>
            <a:r>
              <a:rPr lang="en-US" sz="1480" dirty="0" smtClean="0"/>
              <a:t>your </a:t>
            </a:r>
            <a:r>
              <a:rPr lang="en-US" sz="1480" dirty="0"/>
              <a:t>own communication skills as developed and used throughout completion of all activities in the unit (written, verbal and non-verbal) and identify how effective their skills have proven to be. </a:t>
            </a:r>
            <a:endParaRPr lang="en-US" sz="1480" dirty="0" smtClean="0"/>
          </a:p>
          <a:p>
            <a:pPr marL="285750" indent="-285750">
              <a:buClr>
                <a:srgbClr val="002060"/>
              </a:buClr>
              <a:buSzPct val="68000"/>
              <a:buFont typeface="Arial" panose="020B0604020202020204" pitchFamily="34" charset="0"/>
              <a:buChar char="►"/>
            </a:pPr>
            <a:r>
              <a:rPr lang="en-US" sz="1480" dirty="0" smtClean="0"/>
              <a:t>For this look back over the tasks from LO1 upwards, or the feedback sheet provided, and comment on how well you think you did in communicating at each stage. Use examples from each of the Pass and Merit criteria as a list for your final report as follows:</a:t>
            </a:r>
          </a:p>
          <a:p>
            <a:pPr marL="622300" lvl="1" indent="-354013" fontAlgn="t">
              <a:buClr>
                <a:srgbClr val="002060"/>
              </a:buClr>
              <a:buFont typeface="+mj-lt"/>
              <a:buAutoNum type="arabicPeriod"/>
            </a:pPr>
            <a:r>
              <a:rPr lang="en-US" sz="1480" dirty="0" smtClean="0"/>
              <a:t>P1 - Produce </a:t>
            </a:r>
            <a:r>
              <a:rPr lang="en-US" sz="1480" dirty="0"/>
              <a:t>a letter demonstrating business conventions and etiquette using information provided</a:t>
            </a:r>
            <a:endParaRPr lang="en-GB" sz="1480" dirty="0"/>
          </a:p>
          <a:p>
            <a:pPr marL="622300" lvl="1" indent="-354013" fontAlgn="t">
              <a:buClr>
                <a:srgbClr val="002060"/>
              </a:buClr>
              <a:buFont typeface="+mj-lt"/>
              <a:buAutoNum type="arabicPeriod"/>
            </a:pPr>
            <a:r>
              <a:rPr lang="en-US" sz="1480" dirty="0" smtClean="0"/>
              <a:t>P2 - Create </a:t>
            </a:r>
            <a:r>
              <a:rPr lang="en-US" sz="1480" dirty="0"/>
              <a:t>and send business emails using the required etiquette and the following email </a:t>
            </a:r>
            <a:r>
              <a:rPr lang="en-US" sz="1480" dirty="0" smtClean="0"/>
              <a:t>functions</a:t>
            </a:r>
            <a:endParaRPr lang="en-GB" sz="1480" dirty="0"/>
          </a:p>
          <a:p>
            <a:pPr marL="622300" lvl="1" indent="-354013" fontAlgn="t">
              <a:buClr>
                <a:srgbClr val="002060"/>
              </a:buClr>
              <a:buFont typeface="+mj-lt"/>
              <a:buAutoNum type="arabicPeriod"/>
            </a:pPr>
            <a:r>
              <a:rPr lang="en-US" sz="1480" dirty="0" smtClean="0"/>
              <a:t>P3 - </a:t>
            </a:r>
            <a:r>
              <a:rPr lang="en-US" sz="1480" dirty="0"/>
              <a:t>Reply to a business email with multiple recipients</a:t>
            </a:r>
            <a:endParaRPr lang="en-GB" sz="1480" dirty="0"/>
          </a:p>
          <a:p>
            <a:pPr marL="622300" lvl="1" indent="-354013" fontAlgn="t">
              <a:buClr>
                <a:srgbClr val="002060"/>
              </a:buClr>
              <a:buFont typeface="+mj-lt"/>
              <a:buAutoNum type="arabicPeriod"/>
            </a:pPr>
            <a:r>
              <a:rPr lang="en-US" sz="1480" dirty="0" smtClean="0"/>
              <a:t>P4 - </a:t>
            </a:r>
            <a:r>
              <a:rPr lang="en-US" sz="1480" dirty="0"/>
              <a:t>Make and receive telephone calls, adhering to business convention</a:t>
            </a:r>
            <a:endParaRPr lang="en-GB" sz="1480" dirty="0"/>
          </a:p>
          <a:p>
            <a:pPr marL="622300" lvl="1" indent="-354013" fontAlgn="t">
              <a:buClr>
                <a:srgbClr val="002060"/>
              </a:buClr>
              <a:buFont typeface="+mj-lt"/>
              <a:buAutoNum type="arabicPeriod"/>
            </a:pPr>
            <a:r>
              <a:rPr lang="en-US" sz="1480" dirty="0" smtClean="0"/>
              <a:t>P5 - </a:t>
            </a:r>
            <a:r>
              <a:rPr lang="en-US" sz="1480" dirty="0"/>
              <a:t>Complete follow-up tasks in relation to business telephone calls</a:t>
            </a:r>
            <a:endParaRPr lang="en-GB" sz="1480" dirty="0"/>
          </a:p>
          <a:p>
            <a:pPr marL="622300" lvl="1" indent="-354013" fontAlgn="t">
              <a:buClr>
                <a:srgbClr val="002060"/>
              </a:buClr>
              <a:buFont typeface="+mj-lt"/>
              <a:buAutoNum type="arabicPeriod"/>
            </a:pPr>
            <a:r>
              <a:rPr lang="en-US" sz="1480" dirty="0" smtClean="0"/>
              <a:t>P6 - </a:t>
            </a:r>
            <a:r>
              <a:rPr lang="en-US" sz="1480" dirty="0"/>
              <a:t>Set up and monitor own voicemail system</a:t>
            </a:r>
            <a:endParaRPr lang="en-GB" sz="1480" dirty="0"/>
          </a:p>
          <a:p>
            <a:pPr marL="622300" lvl="1" indent="-354013" fontAlgn="t">
              <a:buClr>
                <a:srgbClr val="002060"/>
              </a:buClr>
              <a:buFont typeface="+mj-lt"/>
              <a:buAutoNum type="arabicPeriod"/>
            </a:pPr>
            <a:r>
              <a:rPr lang="en-US" sz="1480" dirty="0" smtClean="0"/>
              <a:t>P7 - </a:t>
            </a:r>
            <a:r>
              <a:rPr lang="en-US" sz="1480" dirty="0"/>
              <a:t>Use interpersonal communication skills in a one-to-one situation</a:t>
            </a:r>
            <a:endParaRPr lang="en-GB" sz="1480" dirty="0"/>
          </a:p>
          <a:p>
            <a:pPr marL="622300" lvl="1" indent="-354013" fontAlgn="t">
              <a:buClr>
                <a:srgbClr val="002060"/>
              </a:buClr>
              <a:buFont typeface="+mj-lt"/>
              <a:buAutoNum type="arabicPeriod"/>
            </a:pPr>
            <a:r>
              <a:rPr lang="en-US" sz="1480" dirty="0" smtClean="0"/>
              <a:t>P8 - </a:t>
            </a:r>
            <a:r>
              <a:rPr lang="en-US" sz="1480" dirty="0"/>
              <a:t>Use interpersonal communication skills to contribute to a small business meeting</a:t>
            </a:r>
            <a:endParaRPr lang="en-GB" sz="1480" dirty="0"/>
          </a:p>
          <a:p>
            <a:pPr marL="622300" lvl="1" indent="-354013" fontAlgn="t">
              <a:buClr>
                <a:srgbClr val="002060"/>
              </a:buClr>
              <a:buFont typeface="+mj-lt"/>
              <a:buAutoNum type="arabicPeriod"/>
            </a:pPr>
            <a:r>
              <a:rPr lang="en-US" sz="1480" dirty="0" smtClean="0"/>
              <a:t>P9 - </a:t>
            </a:r>
            <a:r>
              <a:rPr lang="en-US" sz="1480" dirty="0"/>
              <a:t>Give constructive feedback to a colleague on a business-related task</a:t>
            </a:r>
            <a:endParaRPr lang="en-GB" sz="1480" dirty="0"/>
          </a:p>
          <a:p>
            <a:pPr marL="622300" lvl="1" indent="-354013" fontAlgn="t">
              <a:buClr>
                <a:srgbClr val="002060"/>
              </a:buClr>
              <a:buFont typeface="+mj-lt"/>
              <a:buAutoNum type="arabicPeriod"/>
            </a:pPr>
            <a:r>
              <a:rPr lang="en-US" sz="1480" dirty="0" smtClean="0"/>
              <a:t>P10 - </a:t>
            </a:r>
            <a:r>
              <a:rPr lang="en-US" sz="1480" dirty="0"/>
              <a:t>Respond appropriately to feedback provided</a:t>
            </a:r>
            <a:endParaRPr lang="en-GB" sz="1480" dirty="0"/>
          </a:p>
          <a:p>
            <a:pPr marL="285750" indent="-285750">
              <a:buClr>
                <a:srgbClr val="002060"/>
              </a:buClr>
              <a:buSzPct val="68000"/>
              <a:buFont typeface="Arial" panose="020B0604020202020204" pitchFamily="34" charset="0"/>
              <a:buChar char="►"/>
            </a:pPr>
            <a:r>
              <a:rPr lang="en-US" sz="1480" dirty="0" smtClean="0"/>
              <a:t>Be critical in your evaluation, assessing what went well, what did not, how you could improve and what you would do differently.</a:t>
            </a:r>
          </a:p>
          <a:p>
            <a:pPr>
              <a:buClr>
                <a:srgbClr val="002060"/>
              </a:buClr>
              <a:buSzPct val="68000"/>
            </a:pPr>
            <a:r>
              <a:rPr lang="en-US" sz="1480" b="1" dirty="0" smtClean="0">
                <a:solidFill>
                  <a:srgbClr val="FF0000"/>
                </a:solidFill>
              </a:rPr>
              <a:t>P11.1 – Task 07 -</a:t>
            </a:r>
            <a:r>
              <a:rPr lang="en-US" sz="1480" dirty="0" smtClean="0">
                <a:solidFill>
                  <a:srgbClr val="FF0000"/>
                </a:solidFill>
              </a:rPr>
              <a:t> </a:t>
            </a:r>
            <a:r>
              <a:rPr lang="en-US" sz="1480" dirty="0">
                <a:solidFill>
                  <a:srgbClr val="FF0000"/>
                </a:solidFill>
                <a:latin typeface="Arial" panose="020B0604020202020204" pitchFamily="34" charset="0"/>
                <a:cs typeface="Arial" panose="020B0604020202020204" pitchFamily="34" charset="0"/>
              </a:rPr>
              <a:t>Identify how effective own communication skills have been</a:t>
            </a:r>
          </a:p>
          <a:p>
            <a:pPr>
              <a:buClr>
                <a:srgbClr val="002060"/>
              </a:buClr>
              <a:buSzPct val="68000"/>
            </a:pPr>
            <a:r>
              <a:rPr lang="en-US" sz="1480" b="1" dirty="0" smtClean="0">
                <a:solidFill>
                  <a:srgbClr val="FF0000"/>
                </a:solidFill>
              </a:rPr>
              <a:t>M6.3 – Task 08 - </a:t>
            </a:r>
            <a:r>
              <a:rPr lang="en-US" sz="1480" dirty="0">
                <a:solidFill>
                  <a:srgbClr val="FF0000"/>
                </a:solidFill>
                <a:latin typeface="Arial" panose="020B0604020202020204" pitchFamily="34" charset="0"/>
                <a:cs typeface="Arial" panose="020B0604020202020204" pitchFamily="34" charset="0"/>
              </a:rPr>
              <a:t>Identify how to improve </a:t>
            </a:r>
            <a:r>
              <a:rPr lang="en-US" sz="1480" dirty="0" smtClean="0">
                <a:solidFill>
                  <a:srgbClr val="FF0000"/>
                </a:solidFill>
                <a:latin typeface="Arial" panose="020B0604020202020204" pitchFamily="34" charset="0"/>
                <a:cs typeface="Arial" panose="020B0604020202020204" pitchFamily="34" charset="0"/>
              </a:rPr>
              <a:t>on your own overall communication skills</a:t>
            </a:r>
            <a:r>
              <a:rPr lang="en-US" sz="1480" dirty="0" smtClean="0">
                <a:solidFill>
                  <a:srgbClr val="FF0000"/>
                </a:solidFill>
              </a:rPr>
              <a:t>.</a:t>
            </a:r>
          </a:p>
          <a:p>
            <a:pPr marL="285750" indent="-285750">
              <a:buClr>
                <a:schemeClr val="accent4">
                  <a:lumMod val="75000"/>
                </a:schemeClr>
              </a:buClr>
              <a:buSzPct val="68000"/>
              <a:buFont typeface="Arial" panose="020B0604020202020204" pitchFamily="34" charset="0"/>
              <a:buChar char="►"/>
            </a:pPr>
            <a:r>
              <a:rPr lang="en-US" sz="1480" dirty="0" smtClean="0">
                <a:latin typeface="Arial" panose="020B0604020202020204" pitchFamily="34" charset="0"/>
                <a:cs typeface="Arial" panose="020B0604020202020204" pitchFamily="34" charset="0"/>
              </a:rPr>
              <a:t>In this report you must use </a:t>
            </a:r>
            <a:r>
              <a:rPr lang="en-US" sz="1480" dirty="0" smtClean="0"/>
              <a:t>sources </a:t>
            </a:r>
            <a:r>
              <a:rPr lang="en-US" sz="1480" dirty="0"/>
              <a:t>to support your review </a:t>
            </a:r>
            <a:r>
              <a:rPr lang="en-US" sz="1480" dirty="0" smtClean="0"/>
              <a:t>including </a:t>
            </a:r>
            <a:r>
              <a:rPr lang="en-GB" sz="1480" dirty="0" smtClean="0"/>
              <a:t>self-assessment </a:t>
            </a:r>
            <a:r>
              <a:rPr lang="en-GB" sz="1480" dirty="0"/>
              <a:t>against </a:t>
            </a:r>
            <a:r>
              <a:rPr lang="en-GB" sz="1480" dirty="0" smtClean="0"/>
              <a:t>objectives, and the feedback </a:t>
            </a:r>
            <a:r>
              <a:rPr lang="en-GB" sz="1480" dirty="0"/>
              <a:t>from </a:t>
            </a:r>
            <a:r>
              <a:rPr lang="en-GB" sz="1480" dirty="0" smtClean="0"/>
              <a:t>others, explaining why these are useful tools when self assessing.</a:t>
            </a:r>
            <a:endParaRPr lang="en-GB" sz="1480" dirty="0"/>
          </a:p>
        </p:txBody>
      </p:sp>
    </p:spTree>
    <p:extLst>
      <p:ext uri="{BB962C8B-B14F-4D97-AF65-F5344CB8AC3E}">
        <p14:creationId xmlns:p14="http://schemas.microsoft.com/office/powerpoint/2010/main" val="75363059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755422"/>
          </a:xfrm>
          <a:prstGeom prst="rect">
            <a:avLst/>
          </a:prstGeom>
        </p:spPr>
        <p:txBody>
          <a:bodyPr wrap="square">
            <a:spAutoFit/>
          </a:bodyPr>
          <a:lstStyle/>
          <a:p>
            <a:pPr>
              <a:buClr>
                <a:srgbClr val="002060"/>
              </a:buClr>
              <a:buSzPct val="68000"/>
            </a:pPr>
            <a:r>
              <a:rPr lang="en-US" sz="2270" b="1" dirty="0" smtClean="0">
                <a:solidFill>
                  <a:srgbClr val="FF0000"/>
                </a:solidFill>
              </a:rPr>
              <a:t>P9.1 – Task 01 – </a:t>
            </a:r>
            <a:r>
              <a:rPr lang="en-US" sz="2270" dirty="0" smtClean="0">
                <a:solidFill>
                  <a:srgbClr val="FF0000"/>
                </a:solidFill>
              </a:rPr>
              <a:t>Create a report on how to provide constructive feedback with examples from your scenario.</a:t>
            </a:r>
            <a:endParaRPr lang="en-GB" sz="2270" dirty="0" smtClean="0">
              <a:solidFill>
                <a:srgbClr val="FF0000"/>
              </a:solidFill>
            </a:endParaRPr>
          </a:p>
          <a:p>
            <a:pPr>
              <a:buClr>
                <a:srgbClr val="002060"/>
              </a:buClr>
              <a:buSzPct val="68000"/>
            </a:pPr>
            <a:r>
              <a:rPr lang="en-US" sz="2270" b="1" dirty="0" smtClean="0">
                <a:solidFill>
                  <a:srgbClr val="FF0000"/>
                </a:solidFill>
              </a:rPr>
              <a:t>P9.2 – Task 02 - </a:t>
            </a:r>
            <a:r>
              <a:rPr lang="en-US" sz="2270" dirty="0" smtClean="0">
                <a:solidFill>
                  <a:srgbClr val="FF0000"/>
                </a:solidFill>
              </a:rPr>
              <a:t>Give constructive feedback to a colleague on a business-related task</a:t>
            </a:r>
          </a:p>
          <a:p>
            <a:pPr>
              <a:buClr>
                <a:srgbClr val="002060"/>
              </a:buClr>
              <a:buSzPct val="68000"/>
            </a:pPr>
            <a:r>
              <a:rPr lang="en-US" sz="2270" b="1" dirty="0" smtClean="0">
                <a:solidFill>
                  <a:srgbClr val="FF0000"/>
                </a:solidFill>
              </a:rPr>
              <a:t>M6.1 – Task 03 - </a:t>
            </a:r>
            <a:r>
              <a:rPr lang="en-US" sz="2270" dirty="0" smtClean="0">
                <a:solidFill>
                  <a:srgbClr val="FF0000"/>
                </a:solidFill>
              </a:rPr>
              <a:t>Identify how you can improve their giving feedback communication skills and address areas of weakness.</a:t>
            </a:r>
          </a:p>
          <a:p>
            <a:pPr>
              <a:buClr>
                <a:srgbClr val="002060"/>
              </a:buClr>
              <a:buSzPct val="68000"/>
            </a:pPr>
            <a:r>
              <a:rPr lang="en-US" sz="2270" b="1" dirty="0" smtClean="0">
                <a:solidFill>
                  <a:srgbClr val="FF0000"/>
                </a:solidFill>
              </a:rPr>
              <a:t>P10.1 – Task 04 – </a:t>
            </a:r>
            <a:r>
              <a:rPr lang="en-US" sz="2270" dirty="0" smtClean="0">
                <a:solidFill>
                  <a:srgbClr val="FF0000"/>
                </a:solidFill>
              </a:rPr>
              <a:t>Create a report on how to provide constructive feedback with examples from your scenario.</a:t>
            </a:r>
            <a:endParaRPr lang="en-GB" sz="2270" dirty="0" smtClean="0">
              <a:solidFill>
                <a:srgbClr val="FF0000"/>
              </a:solidFill>
            </a:endParaRPr>
          </a:p>
          <a:p>
            <a:pPr>
              <a:buClr>
                <a:srgbClr val="002060"/>
              </a:buClr>
              <a:buSzPct val="68000"/>
            </a:pPr>
            <a:r>
              <a:rPr lang="en-US" sz="2270" b="1" dirty="0" smtClean="0">
                <a:solidFill>
                  <a:srgbClr val="FF0000"/>
                </a:solidFill>
              </a:rPr>
              <a:t>P10.2 – Task 05 - </a:t>
            </a:r>
            <a:r>
              <a:rPr lang="en-US" sz="2270" dirty="0" smtClean="0">
                <a:solidFill>
                  <a:srgbClr val="FF0000"/>
                </a:solidFill>
              </a:rPr>
              <a:t>Respond appropriately to feedback provided</a:t>
            </a:r>
          </a:p>
          <a:p>
            <a:pPr>
              <a:buClr>
                <a:srgbClr val="002060"/>
              </a:buClr>
              <a:buSzPct val="68000"/>
            </a:pPr>
            <a:r>
              <a:rPr lang="en-US" sz="2270" b="1" dirty="0" smtClean="0">
                <a:solidFill>
                  <a:srgbClr val="FF0000"/>
                </a:solidFill>
              </a:rPr>
              <a:t>M6.2 – Task 06 - </a:t>
            </a:r>
            <a:r>
              <a:rPr lang="en-US" sz="2270" dirty="0" smtClean="0">
                <a:solidFill>
                  <a:srgbClr val="FF0000"/>
                </a:solidFill>
              </a:rPr>
              <a:t>Identify how they you can improve your behaviour and performance when receiving feedback and communication skills and address areas of weakness.</a:t>
            </a:r>
          </a:p>
          <a:p>
            <a:pPr>
              <a:buClr>
                <a:srgbClr val="002060"/>
              </a:buClr>
              <a:buSzPct val="68000"/>
            </a:pPr>
            <a:r>
              <a:rPr lang="en-US" sz="2270" b="1" dirty="0" smtClean="0">
                <a:solidFill>
                  <a:srgbClr val="FF0000"/>
                </a:solidFill>
              </a:rPr>
              <a:t>P11.1 – Task 07 -</a:t>
            </a:r>
            <a:r>
              <a:rPr lang="en-US" sz="2270" dirty="0" smtClean="0">
                <a:solidFill>
                  <a:srgbClr val="FF0000"/>
                </a:solidFill>
              </a:rPr>
              <a:t> </a:t>
            </a:r>
            <a:r>
              <a:rPr lang="en-US" sz="2270" dirty="0" smtClean="0">
                <a:solidFill>
                  <a:srgbClr val="FF0000"/>
                </a:solidFill>
                <a:latin typeface="Arial" panose="020B0604020202020204" pitchFamily="34" charset="0"/>
                <a:cs typeface="Arial" panose="020B0604020202020204" pitchFamily="34" charset="0"/>
              </a:rPr>
              <a:t>Identify how effective own communication skills have been</a:t>
            </a:r>
          </a:p>
          <a:p>
            <a:pPr>
              <a:buClr>
                <a:srgbClr val="002060"/>
              </a:buClr>
              <a:buSzPct val="68000"/>
            </a:pPr>
            <a:r>
              <a:rPr lang="en-US" sz="2270" b="1" dirty="0" smtClean="0">
                <a:solidFill>
                  <a:srgbClr val="FF0000"/>
                </a:solidFill>
              </a:rPr>
              <a:t>M6.3 – Task 08 - </a:t>
            </a:r>
            <a:r>
              <a:rPr lang="en-US" sz="2270" dirty="0" smtClean="0">
                <a:solidFill>
                  <a:srgbClr val="FF0000"/>
                </a:solidFill>
                <a:latin typeface="Arial" panose="020B0604020202020204" pitchFamily="34" charset="0"/>
                <a:cs typeface="Arial" panose="020B0604020202020204" pitchFamily="34" charset="0"/>
              </a:rPr>
              <a:t>Identify how to improve on your own overall communication skills</a:t>
            </a:r>
            <a:r>
              <a:rPr lang="en-US" sz="2270" dirty="0" smtClean="0">
                <a:solidFill>
                  <a:srgbClr val="FF0000"/>
                </a:solidFill>
              </a:rPr>
              <a:t>.</a:t>
            </a:r>
            <a:endParaRPr lang="en-US" sz="2270" dirty="0">
              <a:solidFill>
                <a:srgbClr val="FF0000"/>
              </a:solidFill>
            </a:endParaRP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LO4 </a:t>
            </a:r>
            <a:r>
              <a:rPr lang="en-IE" sz="4000" dirty="0" smtClean="0"/>
              <a:t>–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713642720"/>
              </p:ext>
            </p:extLst>
          </p:nvPr>
        </p:nvGraphicFramePr>
        <p:xfrm>
          <a:off x="251520" y="1052736"/>
          <a:ext cx="8640960" cy="5605272"/>
        </p:xfrm>
        <a:graphic>
          <a:graphicData uri="http://schemas.openxmlformats.org/drawingml/2006/table">
            <a:tbl>
              <a:tblPr firstRow="1" bandRow="1">
                <a:tableStyleId>{B301B821-A1FF-4177-AEE7-76D212191A09}</a:tableStyleId>
              </a:tblPr>
              <a:tblGrid>
                <a:gridCol w="1440160"/>
                <a:gridCol w="3206756"/>
                <a:gridCol w="2481876"/>
                <a:gridCol w="1512168"/>
              </a:tblGrid>
              <a:tr h="202312">
                <a:tc>
                  <a:txBody>
                    <a:bodyPr/>
                    <a:lstStyle/>
                    <a:p>
                      <a:pPr algn="ctr"/>
                      <a:r>
                        <a:rPr lang="en-GB" sz="870" dirty="0" smtClean="0">
                          <a:latin typeface="Arial" panose="020B0604020202020204" pitchFamily="34" charset="0"/>
                          <a:cs typeface="Arial" panose="020B0604020202020204" pitchFamily="34" charset="0"/>
                        </a:rPr>
                        <a:t>The Learner will</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Pass</a:t>
                      </a:r>
                    </a:p>
                    <a:p>
                      <a:pPr algn="l"/>
                      <a:r>
                        <a:rPr lang="en-US" sz="870" dirty="0" smtClean="0">
                          <a:latin typeface="Arial" panose="020B0604020202020204" pitchFamily="34" charset="0"/>
                          <a:cs typeface="Arial" panose="020B0604020202020204" pitchFamily="34" charset="0"/>
                        </a:rPr>
                        <a:t>The assessment criteria are the Pass requirements for this unit.</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Merit</a:t>
                      </a:r>
                    </a:p>
                    <a:p>
                      <a:pPr algn="l"/>
                      <a:r>
                        <a:rPr lang="en-US" sz="87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Distinction</a:t>
                      </a:r>
                    </a:p>
                    <a:p>
                      <a:pPr algn="l"/>
                      <a:r>
                        <a:rPr lang="en-US" sz="8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communicate in writing, following business etiquette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 Produce a letter demonstrating business conventions and etiquette using information provided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48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P2: Create and send business emails using the required etiquette and the following email functions: ● CC ● BCC ● An attachment ● A status (e.g. high importance, confidential)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US" sz="870" dirty="0" smtClean="0">
                          <a:latin typeface="Arial" panose="020B0604020202020204" pitchFamily="34" charset="0"/>
                          <a:cs typeface="Arial" panose="020B0604020202020204" pitchFamily="34" charset="0"/>
                        </a:rPr>
                        <a:t>M1: Set up an email contact group and send a business email to the group</a:t>
                      </a:r>
                      <a:endParaRPr lang="en-GB" sz="87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87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250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P3: Reply to a business email with multiple recipients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209128">
                <a:tc rowSpan="4">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communicate by telephone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P4: Make and receive telephone calls, adhering to business convention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M2:Transfer business calls to colleagues, adhering to business convention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D1: Set up and lead a conference call, adhering to business convention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P5: Complete follow-up tasks in relation to business telephone calls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602">
                <a:tc vMerge="1">
                  <a:txBody>
                    <a:bodyPr/>
                    <a:lstStyle/>
                    <a:p>
                      <a:endParaRPr lang="en-GB"/>
                    </a:p>
                  </a:txBody>
                  <a:tcPr/>
                </a:tc>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P6: Set up and monitor own voicemail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M3: Set up and monitor a voicemail system on behalf of a colleague or team</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602">
                <a:tc vMerge="1">
                  <a:txBody>
                    <a:bodyPr/>
                    <a:lstStyle/>
                    <a:p>
                      <a:endParaRPr lang="en-GB"/>
                    </a:p>
                  </a:txBody>
                  <a:tcPr/>
                </a:tc>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M4: Choose an appropriate format (letter, email or phone call) to communicate with external contacts on matters with specific requirements and justify why the format used was chosen over other formats</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r>
              <a:tr h="232813">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communicate appropriately in meetings when face-to-face with internal and external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P7: Use interpersonal communication skills in a one-to-one situation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M5: Lead the discussion in a small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D2: Contribute verbally to a large, formal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5745">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P8: Use interpersonal communication skills to contribute to a small business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0615">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give and receive constructive feedback in a business context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P9: Give constructive feedback to a colleague on a business-related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M6: Identify how to improve own communication skills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0">
                <a:tc vMerge="1">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P10: Respond appropriately to feedback provided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18279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P11: Identify how effective own communication skills have been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Unit Aim</a:t>
            </a:r>
            <a:endParaRPr lang="en-GB" b="1" dirty="0" smtClean="0"/>
          </a:p>
        </p:txBody>
      </p:sp>
      <p:sp>
        <p:nvSpPr>
          <p:cNvPr id="2" name="Rectangle 1"/>
          <p:cNvSpPr/>
          <p:nvPr/>
        </p:nvSpPr>
        <p:spPr>
          <a:xfrm>
            <a:off x="208675" y="1052736"/>
            <a:ext cx="8654642" cy="5403018"/>
          </a:xfrm>
          <a:prstGeom prst="rect">
            <a:avLst/>
          </a:prstGeom>
        </p:spPr>
        <p:txBody>
          <a:bodyPr wrap="square" numCol="1" spcCol="72000">
            <a:spAutoFit/>
          </a:bodyPr>
          <a:lstStyle/>
          <a:p>
            <a:pPr marL="355600" indent="-355600">
              <a:buClr>
                <a:srgbClr val="C00000"/>
              </a:buClr>
              <a:buSzPct val="68000"/>
              <a:buFont typeface="Arial" panose="020B0604020202020204" pitchFamily="34" charset="0"/>
              <a:buChar char="►"/>
            </a:pPr>
            <a:r>
              <a:rPr lang="en-US" sz="2030" dirty="0"/>
              <a:t>In order to work effectively in any business environment, it is essential to have good communication skills. A person with excellent communication skills projects a professional image, which is likely to be respected by their colleagues – the result of which means that they can usually achieve far more than that of someone without strong communication skills. This unit aims to develop the different skills required for communicating in both remote and face-to-face situations, as effective business administrators need strength in both aspects.</a:t>
            </a:r>
          </a:p>
          <a:p>
            <a:pPr marL="355600" indent="-355600">
              <a:buClr>
                <a:srgbClr val="C00000"/>
              </a:buClr>
              <a:buSzPct val="68000"/>
              <a:buFont typeface="Arial" panose="020B0604020202020204" pitchFamily="34" charset="0"/>
              <a:buChar char="►"/>
            </a:pPr>
            <a:r>
              <a:rPr lang="en-US" sz="2030" dirty="0"/>
              <a:t>In business you will have to communicate in a variety of different ways including emails, meetings and on the telephone. The way you approach and deliver each communication method depends on a number of factors. In this unit you will develop your verbal, non-verbal and written communication skills by demonstrating that you can deliver a high level of communication to colleagues within a business context.</a:t>
            </a:r>
          </a:p>
          <a:p>
            <a:pPr marL="355600" indent="-355600">
              <a:buClr>
                <a:srgbClr val="C00000"/>
              </a:buClr>
              <a:buSzPct val="68000"/>
              <a:buFont typeface="Arial" panose="020B0604020202020204" pitchFamily="34" charset="0"/>
              <a:buChar char="►"/>
            </a:pPr>
            <a:r>
              <a:rPr lang="en-US" sz="2030" dirty="0"/>
              <a:t>The unit also aims to develop your skills to communicate individually and as part of a team and enables you to identify methods for improving both your own and colleagues’ communication skills.</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932393"/>
          </a:xfrm>
          <a:prstGeom prst="rect">
            <a:avLst/>
          </a:prstGeom>
        </p:spPr>
        <p:txBody>
          <a:bodyPr wrap="square">
            <a:spAutoFit/>
          </a:bodyPr>
          <a:lstStyle/>
          <a:p>
            <a:r>
              <a:rPr lang="en-US" sz="1600" b="1" dirty="0" smtClean="0"/>
              <a:t>P9 </a:t>
            </a:r>
            <a:r>
              <a:rPr lang="en-US" sz="1600" dirty="0"/>
              <a:t>requires learners to </a:t>
            </a:r>
            <a:r>
              <a:rPr lang="en-US" sz="1600" b="1" dirty="0"/>
              <a:t>give </a:t>
            </a:r>
            <a:r>
              <a:rPr lang="en-US" sz="1600" dirty="0"/>
              <a:t>constructive feedback to a colleague on a business-related task. The feedback provided, and feedback method chosen, should demonstrate knowledge of the aspects detailed in Teaching Content 4.1. </a:t>
            </a:r>
            <a:endParaRPr lang="en-US" sz="1600" dirty="0" smtClean="0"/>
          </a:p>
          <a:p>
            <a:r>
              <a:rPr lang="en-US" sz="1600" b="1" dirty="0" smtClean="0"/>
              <a:t>P10 </a:t>
            </a:r>
            <a:r>
              <a:rPr lang="en-US" sz="1600" dirty="0"/>
              <a:t>requires learners to respond appropriately to feedback </a:t>
            </a:r>
            <a:r>
              <a:rPr lang="en-US" sz="1600" b="1" dirty="0"/>
              <a:t>given to them </a:t>
            </a:r>
            <a:r>
              <a:rPr lang="en-US" sz="1600" dirty="0"/>
              <a:t>by a colleague on a business-related task. Learners should demonstrate the skills and knowledge detailed in Teaching Content 4.2. </a:t>
            </a:r>
          </a:p>
          <a:p>
            <a:r>
              <a:rPr lang="en-US" sz="1600" b="1" dirty="0"/>
              <a:t>P11 </a:t>
            </a:r>
            <a:r>
              <a:rPr lang="en-US" sz="1600" dirty="0"/>
              <a:t>acts as a synoptic criterion requiring learners to review their own communication skills as developed and used throughout completion of all activities in the unit (written, verbal and non-verbal) and identify how effective their skills have proven to be. </a:t>
            </a:r>
            <a:endParaRPr lang="en-US" sz="1600" dirty="0" smtClean="0"/>
          </a:p>
          <a:p>
            <a:r>
              <a:rPr lang="en-US" sz="1600" b="1" dirty="0" smtClean="0"/>
              <a:t>M6 </a:t>
            </a:r>
            <a:r>
              <a:rPr lang="en-US" sz="1600" dirty="0"/>
              <a:t>requires them to identify how they can improve their communication skills and address areas of weakness. </a:t>
            </a:r>
          </a:p>
          <a:p>
            <a:r>
              <a:rPr lang="en-US" sz="1600" dirty="0"/>
              <a:t>Learners must demonstrate their ability to complete all aspects of this unit in a real work situation. Witness Statements should be completed by the assessor. </a:t>
            </a:r>
            <a:endParaRPr lang="en-US" sz="1600" dirty="0" smtClean="0"/>
          </a:p>
          <a:p>
            <a:r>
              <a:rPr lang="en-US" sz="1600" dirty="0"/>
              <a:t>It will be possible for learners to make connections between other units over and above the unit containing the key tasks for synoptic assessment, please see section 6 of the centre handbook for more detail. </a:t>
            </a:r>
          </a:p>
          <a:p>
            <a:r>
              <a:rPr lang="en-US" sz="1600" dirty="0"/>
              <a:t>Grading criteria </a:t>
            </a:r>
            <a:r>
              <a:rPr lang="en-US" sz="1600" b="1" dirty="0"/>
              <a:t>M4 </a:t>
            </a:r>
            <a:r>
              <a:rPr lang="en-US" sz="1600" dirty="0"/>
              <a:t>requires learners to apply their knowledge and skills developed in criteria P1-P5, in order to choose the most appropriate method of communication for the specific situation. Criteria </a:t>
            </a:r>
            <a:r>
              <a:rPr lang="en-US" sz="1600" b="1" dirty="0"/>
              <a:t>P11 </a:t>
            </a:r>
            <a:r>
              <a:rPr lang="en-US" sz="1600" dirty="0"/>
              <a:t>acts as a synoptic criterion requiring learners to review their own communication skills as developed and used throughout completion of all activities in the unit (written, verbal and non-verbal) and identify how effective their skills have proven to be. </a:t>
            </a:r>
            <a:r>
              <a:rPr lang="en-US" sz="1600" b="1" dirty="0"/>
              <a:t>M6 </a:t>
            </a:r>
            <a:r>
              <a:rPr lang="en-US" sz="1600" dirty="0"/>
              <a:t>requires them to identify how they can improve their communication skills and address areas of weakness. </a:t>
            </a:r>
            <a:endParaRPr lang="en-US" sz="1600" dirty="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3400" dirty="0"/>
              <a:t>Assessment Criterion </a:t>
            </a:r>
            <a:r>
              <a:rPr lang="en-GB" sz="3400" dirty="0" smtClean="0"/>
              <a:t>P9, P10, P11 </a:t>
            </a:r>
            <a:r>
              <a:rPr lang="en-GB" sz="3400" dirty="0" smtClean="0"/>
              <a:t>&amp; </a:t>
            </a:r>
            <a:r>
              <a:rPr lang="en-GB" sz="3400" dirty="0" smtClean="0"/>
              <a:t>M6</a:t>
            </a:r>
            <a:endParaRPr lang="en-GB" sz="34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LO4 - Learning Outcomes</a:t>
            </a:r>
            <a:endParaRPr lang="en-GB" sz="3800" b="1" dirty="0" smtClean="0"/>
          </a:p>
        </p:txBody>
      </p:sp>
      <p:sp>
        <p:nvSpPr>
          <p:cNvPr id="2" name="Rectangle 1"/>
          <p:cNvSpPr/>
          <p:nvPr/>
        </p:nvSpPr>
        <p:spPr>
          <a:xfrm>
            <a:off x="208675" y="1033617"/>
            <a:ext cx="8654642" cy="5823133"/>
          </a:xfrm>
          <a:prstGeom prst="rect">
            <a:avLst/>
          </a:prstGeom>
        </p:spPr>
        <p:txBody>
          <a:bodyPr wrap="square" numCol="1" spcCol="72000">
            <a:spAutoFit/>
          </a:bodyPr>
          <a:lstStyle/>
          <a:p>
            <a:r>
              <a:rPr lang="en-US" sz="1320" dirty="0" smtClean="0"/>
              <a:t>4.1 </a:t>
            </a:r>
            <a:r>
              <a:rPr lang="en-US" sz="1320" dirty="0"/>
              <a:t>How to provide feedback to colleagues to improve communication skills i.e. </a:t>
            </a:r>
          </a:p>
          <a:p>
            <a:pPr marL="285750" indent="-285750">
              <a:buClr>
                <a:schemeClr val="accent4">
                  <a:lumMod val="75000"/>
                </a:schemeClr>
              </a:buClr>
              <a:buSzPct val="68000"/>
              <a:buFont typeface="Arial" panose="020B0604020202020204" pitchFamily="34" charset="0"/>
              <a:buChar char="►"/>
            </a:pPr>
            <a:r>
              <a:rPr lang="en-GB" sz="1320" dirty="0" smtClean="0"/>
              <a:t>reasons </a:t>
            </a:r>
            <a:r>
              <a:rPr lang="en-GB" sz="1320" dirty="0"/>
              <a:t>for feedback i.e. </a:t>
            </a:r>
          </a:p>
          <a:p>
            <a:pPr marL="536575" indent="-171450">
              <a:buClr>
                <a:srgbClr val="002060"/>
              </a:buClr>
              <a:buFont typeface="Courier New" panose="02070309020205020404" pitchFamily="49" charset="0"/>
              <a:buChar char="o"/>
            </a:pPr>
            <a:r>
              <a:rPr lang="en-GB" sz="1320" dirty="0" smtClean="0"/>
              <a:t>improve </a:t>
            </a:r>
            <a:r>
              <a:rPr lang="en-GB" sz="1320" dirty="0"/>
              <a:t>self-awareness </a:t>
            </a:r>
          </a:p>
          <a:p>
            <a:pPr marL="536575" indent="-171450">
              <a:buClr>
                <a:srgbClr val="002060"/>
              </a:buClr>
              <a:buFont typeface="Courier New" panose="02070309020205020404" pitchFamily="49" charset="0"/>
              <a:buChar char="o"/>
            </a:pPr>
            <a:r>
              <a:rPr lang="en-GB" sz="1320" dirty="0" smtClean="0"/>
              <a:t>enhance </a:t>
            </a:r>
            <a:r>
              <a:rPr lang="en-GB" sz="1320" dirty="0"/>
              <a:t>self esteem </a:t>
            </a:r>
          </a:p>
          <a:p>
            <a:pPr marL="536575" indent="-171450">
              <a:buClr>
                <a:srgbClr val="002060"/>
              </a:buClr>
              <a:buFont typeface="Courier New" panose="02070309020205020404" pitchFamily="49" charset="0"/>
              <a:buChar char="o"/>
            </a:pPr>
            <a:r>
              <a:rPr lang="en-GB" sz="1320" dirty="0" smtClean="0"/>
              <a:t>raise </a:t>
            </a:r>
            <a:r>
              <a:rPr lang="en-GB" sz="1320" dirty="0"/>
              <a:t>morale </a:t>
            </a:r>
          </a:p>
          <a:p>
            <a:pPr marL="536575" indent="-171450">
              <a:buClr>
                <a:srgbClr val="002060"/>
              </a:buClr>
              <a:buFont typeface="Courier New" panose="02070309020205020404" pitchFamily="49" charset="0"/>
              <a:buChar char="o"/>
            </a:pPr>
            <a:r>
              <a:rPr lang="en-GB" sz="1320" dirty="0" smtClean="0"/>
              <a:t>provide </a:t>
            </a:r>
            <a:r>
              <a:rPr lang="en-GB" sz="1320" dirty="0"/>
              <a:t>encouragement </a:t>
            </a:r>
          </a:p>
          <a:p>
            <a:pPr marL="536575" indent="-171450">
              <a:buClr>
                <a:srgbClr val="002060"/>
              </a:buClr>
              <a:buFont typeface="Courier New" panose="02070309020205020404" pitchFamily="49" charset="0"/>
              <a:buChar char="o"/>
            </a:pPr>
            <a:r>
              <a:rPr lang="en-GB" sz="1320" dirty="0" smtClean="0"/>
              <a:t>offer </a:t>
            </a:r>
            <a:r>
              <a:rPr lang="en-GB" sz="1320" dirty="0"/>
              <a:t>reassurance </a:t>
            </a:r>
          </a:p>
          <a:p>
            <a:pPr marL="536575" indent="-171450">
              <a:buClr>
                <a:srgbClr val="002060"/>
              </a:buClr>
              <a:buFont typeface="Courier New" panose="02070309020205020404" pitchFamily="49" charset="0"/>
              <a:buChar char="o"/>
            </a:pPr>
            <a:r>
              <a:rPr lang="en-GB" sz="1320" dirty="0" smtClean="0"/>
              <a:t>provide </a:t>
            </a:r>
            <a:r>
              <a:rPr lang="en-GB" sz="1320" dirty="0"/>
              <a:t>motivation </a:t>
            </a:r>
          </a:p>
          <a:p>
            <a:pPr marL="536575" indent="-171450">
              <a:buClr>
                <a:srgbClr val="002060"/>
              </a:buClr>
              <a:buFont typeface="Courier New" panose="02070309020205020404" pitchFamily="49" charset="0"/>
              <a:buChar char="o"/>
            </a:pPr>
            <a:r>
              <a:rPr lang="en-GB" sz="1320" dirty="0" smtClean="0"/>
              <a:t>improve </a:t>
            </a:r>
            <a:r>
              <a:rPr lang="en-GB" sz="1320" dirty="0"/>
              <a:t>performance </a:t>
            </a:r>
          </a:p>
          <a:p>
            <a:pPr marL="285750" indent="-285750">
              <a:buClr>
                <a:schemeClr val="accent4">
                  <a:lumMod val="75000"/>
                </a:schemeClr>
              </a:buClr>
              <a:buSzPct val="68000"/>
              <a:buFont typeface="Arial" panose="020B0604020202020204" pitchFamily="34" charset="0"/>
              <a:buChar char="►"/>
            </a:pPr>
            <a:r>
              <a:rPr lang="en-GB" sz="1320" dirty="0" smtClean="0"/>
              <a:t>methods </a:t>
            </a:r>
            <a:r>
              <a:rPr lang="en-GB" sz="1320" dirty="0"/>
              <a:t>of feedback i.e. </a:t>
            </a:r>
          </a:p>
          <a:p>
            <a:pPr marL="536575" indent="-171450">
              <a:buClr>
                <a:srgbClr val="002060"/>
              </a:buClr>
              <a:buFont typeface="Courier New" panose="02070309020205020404" pitchFamily="49" charset="0"/>
              <a:buChar char="o"/>
            </a:pPr>
            <a:r>
              <a:rPr lang="en-US" sz="1320" dirty="0" smtClean="0"/>
              <a:t>focus </a:t>
            </a:r>
            <a:r>
              <a:rPr lang="en-US" sz="1320" dirty="0"/>
              <a:t>on positives as well as negatives (e.g. what was done well and what could be improved) </a:t>
            </a:r>
          </a:p>
          <a:p>
            <a:pPr marL="536575" indent="-171450">
              <a:buClr>
                <a:srgbClr val="002060"/>
              </a:buClr>
              <a:buFont typeface="Courier New" panose="02070309020205020404" pitchFamily="49" charset="0"/>
              <a:buChar char="o"/>
            </a:pPr>
            <a:r>
              <a:rPr lang="en-US" sz="1320" dirty="0" smtClean="0"/>
              <a:t>feedback </a:t>
            </a:r>
            <a:r>
              <a:rPr lang="en-US" sz="1320" dirty="0"/>
              <a:t>sandwich (e.g. start with positives, deliver criticism in the middle, end with reiteration of the positives) </a:t>
            </a:r>
          </a:p>
          <a:p>
            <a:pPr marL="536575" indent="-171450">
              <a:buClr>
                <a:srgbClr val="002060"/>
              </a:buClr>
              <a:buFont typeface="Courier New" panose="02070309020205020404" pitchFamily="49" charset="0"/>
              <a:buChar char="o"/>
            </a:pPr>
            <a:r>
              <a:rPr lang="en-US" sz="1320" dirty="0" smtClean="0"/>
              <a:t>comment </a:t>
            </a:r>
            <a:r>
              <a:rPr lang="en-US" sz="1320" dirty="0"/>
              <a:t>on the situation rather than the person </a:t>
            </a:r>
          </a:p>
          <a:p>
            <a:pPr marL="536575" indent="-171450">
              <a:buClr>
                <a:srgbClr val="002060"/>
              </a:buClr>
              <a:buFont typeface="Courier New" panose="02070309020205020404" pitchFamily="49" charset="0"/>
              <a:buChar char="o"/>
            </a:pPr>
            <a:r>
              <a:rPr lang="en-US" sz="1320" dirty="0" smtClean="0"/>
              <a:t>make </a:t>
            </a:r>
            <a:r>
              <a:rPr lang="en-US" sz="1320" dirty="0"/>
              <a:t>it specific (e.g. provide examples) </a:t>
            </a:r>
            <a:endParaRPr lang="en-GB" sz="1320" dirty="0"/>
          </a:p>
          <a:p>
            <a:r>
              <a:rPr lang="en-US" sz="1320" dirty="0"/>
              <a:t>4.2 How to receive feedback from colleagues i.e. </a:t>
            </a:r>
          </a:p>
          <a:p>
            <a:pPr marL="285750" indent="-285750">
              <a:buClr>
                <a:schemeClr val="accent4">
                  <a:lumMod val="75000"/>
                </a:schemeClr>
              </a:buClr>
              <a:buSzPct val="68000"/>
              <a:buFont typeface="Arial" panose="020B0604020202020204" pitchFamily="34" charset="0"/>
              <a:buChar char="►"/>
            </a:pPr>
            <a:r>
              <a:rPr lang="en-GB" sz="1320" dirty="0" smtClean="0"/>
              <a:t>be </a:t>
            </a:r>
            <a:r>
              <a:rPr lang="en-GB" sz="1320" dirty="0"/>
              <a:t>open-minded </a:t>
            </a:r>
          </a:p>
          <a:p>
            <a:pPr marL="285750" indent="-285750">
              <a:buClr>
                <a:schemeClr val="accent4">
                  <a:lumMod val="75000"/>
                </a:schemeClr>
              </a:buClr>
              <a:buSzPct val="68000"/>
              <a:buFont typeface="Arial" panose="020B0604020202020204" pitchFamily="34" charset="0"/>
              <a:buChar char="►"/>
            </a:pPr>
            <a:r>
              <a:rPr lang="en-US" sz="1320" dirty="0" smtClean="0"/>
              <a:t>listen </a:t>
            </a:r>
            <a:r>
              <a:rPr lang="en-US" sz="1320" dirty="0"/>
              <a:t>carefully (e.g. without commenting or making statements) </a:t>
            </a:r>
          </a:p>
          <a:p>
            <a:pPr marL="285750" indent="-285750">
              <a:buClr>
                <a:schemeClr val="accent4">
                  <a:lumMod val="75000"/>
                </a:schemeClr>
              </a:buClr>
              <a:buSzPct val="68000"/>
              <a:buFont typeface="Arial" panose="020B0604020202020204" pitchFamily="34" charset="0"/>
              <a:buChar char="►"/>
            </a:pPr>
            <a:r>
              <a:rPr lang="en-US" sz="1320" dirty="0" smtClean="0"/>
              <a:t>awareness </a:t>
            </a:r>
            <a:r>
              <a:rPr lang="en-US" sz="1320" dirty="0"/>
              <a:t>of non-verbal as well as verbal communication (e.g. own body language and that of the deliverer) </a:t>
            </a:r>
          </a:p>
          <a:p>
            <a:pPr marL="285750" indent="-285750">
              <a:buClr>
                <a:schemeClr val="accent4">
                  <a:lumMod val="75000"/>
                </a:schemeClr>
              </a:buClr>
              <a:buSzPct val="68000"/>
              <a:buFont typeface="Arial" panose="020B0604020202020204" pitchFamily="34" charset="0"/>
              <a:buChar char="►"/>
            </a:pPr>
            <a:r>
              <a:rPr lang="en-US" sz="1320" dirty="0" smtClean="0"/>
              <a:t>use </a:t>
            </a:r>
            <a:r>
              <a:rPr lang="en-US" sz="1320" dirty="0"/>
              <a:t>questions to clarify understanding </a:t>
            </a:r>
          </a:p>
          <a:p>
            <a:pPr marL="285750" indent="-285750">
              <a:buClr>
                <a:schemeClr val="accent4">
                  <a:lumMod val="75000"/>
                </a:schemeClr>
              </a:buClr>
              <a:buSzPct val="68000"/>
              <a:buFont typeface="Arial" panose="020B0604020202020204" pitchFamily="34" charset="0"/>
              <a:buChar char="►"/>
            </a:pPr>
            <a:r>
              <a:rPr lang="en-GB" sz="1320" dirty="0" smtClean="0"/>
              <a:t>say </a:t>
            </a:r>
            <a:r>
              <a:rPr lang="en-GB" sz="1320" dirty="0"/>
              <a:t>thank you </a:t>
            </a:r>
          </a:p>
          <a:p>
            <a:pPr marL="285750" indent="-285750">
              <a:buClr>
                <a:schemeClr val="accent4">
                  <a:lumMod val="75000"/>
                </a:schemeClr>
              </a:buClr>
              <a:buSzPct val="68000"/>
              <a:buFont typeface="Arial" panose="020B0604020202020204" pitchFamily="34" charset="0"/>
              <a:buChar char="►"/>
            </a:pPr>
            <a:r>
              <a:rPr lang="en-GB" sz="1320" dirty="0" smtClean="0"/>
              <a:t>control </a:t>
            </a:r>
            <a:r>
              <a:rPr lang="en-GB" sz="1320" dirty="0"/>
              <a:t>emotional responses (e.g. anger, retaliation, self-justification) </a:t>
            </a:r>
          </a:p>
          <a:p>
            <a:pPr marL="285750" indent="-285750">
              <a:buClr>
                <a:schemeClr val="accent4">
                  <a:lumMod val="75000"/>
                </a:schemeClr>
              </a:buClr>
              <a:buSzPct val="68000"/>
              <a:buFont typeface="Arial" panose="020B0604020202020204" pitchFamily="34" charset="0"/>
              <a:buChar char="►"/>
            </a:pPr>
            <a:r>
              <a:rPr lang="en-US" sz="1320" dirty="0" smtClean="0"/>
              <a:t>take </a:t>
            </a:r>
            <a:r>
              <a:rPr lang="en-US" sz="1320" dirty="0"/>
              <a:t>away feedback to decide upon actions (e.g. take time to digest feedback, decide whether to act upon it, decide upon suitable course of action) </a:t>
            </a:r>
            <a:endParaRPr lang="en-GB" sz="1320" dirty="0"/>
          </a:p>
          <a:p>
            <a:r>
              <a:rPr lang="en-US" sz="1320" dirty="0"/>
              <a:t>4.3 How to review own interpersonal skills for future improvement i.e. </a:t>
            </a:r>
          </a:p>
          <a:p>
            <a:pPr marL="285750" indent="-285750">
              <a:buClr>
                <a:schemeClr val="accent4">
                  <a:lumMod val="75000"/>
                </a:schemeClr>
              </a:buClr>
              <a:buSzPct val="68000"/>
              <a:buFont typeface="Arial" panose="020B0604020202020204" pitchFamily="34" charset="0"/>
              <a:buChar char="►"/>
            </a:pPr>
            <a:r>
              <a:rPr lang="en-US" sz="1320" dirty="0" smtClean="0"/>
              <a:t>sources </a:t>
            </a:r>
            <a:r>
              <a:rPr lang="en-US" sz="1320" dirty="0"/>
              <a:t>to support your review i.e. </a:t>
            </a:r>
          </a:p>
          <a:p>
            <a:pPr marL="536575" indent="-171450">
              <a:buClr>
                <a:srgbClr val="002060"/>
              </a:buClr>
              <a:buFont typeface="Courier New" panose="02070309020205020404" pitchFamily="49" charset="0"/>
              <a:buChar char="o"/>
            </a:pPr>
            <a:r>
              <a:rPr lang="en-GB" sz="1320" dirty="0" smtClean="0"/>
              <a:t>self-assessment </a:t>
            </a:r>
            <a:r>
              <a:rPr lang="en-GB" sz="1320" dirty="0"/>
              <a:t>against objectives </a:t>
            </a:r>
          </a:p>
          <a:p>
            <a:pPr marL="536575" indent="-171450">
              <a:buClr>
                <a:srgbClr val="002060"/>
              </a:buClr>
              <a:buFont typeface="Courier New" panose="02070309020205020404" pitchFamily="49" charset="0"/>
              <a:buChar char="o"/>
            </a:pPr>
            <a:r>
              <a:rPr lang="en-GB" sz="1320" dirty="0" smtClean="0"/>
              <a:t>feedback </a:t>
            </a:r>
            <a:r>
              <a:rPr lang="en-GB" sz="1320" dirty="0"/>
              <a:t>from others </a:t>
            </a:r>
          </a:p>
        </p:txBody>
      </p:sp>
    </p:spTree>
    <p:extLst>
      <p:ext uri="{BB962C8B-B14F-4D97-AF65-F5344CB8AC3E}">
        <p14:creationId xmlns:p14="http://schemas.microsoft.com/office/powerpoint/2010/main" val="2442706538"/>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P9.1 – Constructive Feedback</a:t>
            </a:r>
            <a:endParaRPr lang="en-GB" sz="3800" b="1" dirty="0" smtClean="0"/>
          </a:p>
        </p:txBody>
      </p:sp>
      <p:sp>
        <p:nvSpPr>
          <p:cNvPr id="2" name="Rectangle 1"/>
          <p:cNvSpPr/>
          <p:nvPr/>
        </p:nvSpPr>
        <p:spPr>
          <a:xfrm>
            <a:off x="208675" y="1033617"/>
            <a:ext cx="8654642" cy="5593839"/>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sz="1430" dirty="0"/>
              <a:t>P9 requires </a:t>
            </a:r>
            <a:r>
              <a:rPr lang="en-US" sz="1430" dirty="0" smtClean="0"/>
              <a:t>you to </a:t>
            </a:r>
            <a:r>
              <a:rPr lang="en-US" sz="1430" dirty="0"/>
              <a:t>give constructive feedback to a colleague on a business-related task. </a:t>
            </a:r>
            <a:r>
              <a:rPr lang="en-US" sz="1430" dirty="0" smtClean="0"/>
              <a:t>Before you do so, you need to be aware of how constructive feedback is prepared</a:t>
            </a:r>
            <a:r>
              <a:rPr lang="en-US" sz="1430" dirty="0"/>
              <a:t>.</a:t>
            </a:r>
            <a:r>
              <a:rPr lang="en-US" sz="1430" dirty="0" smtClean="0"/>
              <a:t> </a:t>
            </a:r>
            <a:endParaRPr lang="en-GB" sz="1430" dirty="0"/>
          </a:p>
          <a:p>
            <a:pPr marL="622300" lvl="1" indent="-285750">
              <a:buClr>
                <a:schemeClr val="accent4">
                  <a:lumMod val="75000"/>
                </a:schemeClr>
              </a:buClr>
              <a:buSzPct val="68000"/>
              <a:buFont typeface="Arial" panose="020B0604020202020204" pitchFamily="34" charset="0"/>
              <a:buChar char="►"/>
            </a:pPr>
            <a:r>
              <a:rPr lang="en-GB" sz="1430" b="1" dirty="0" smtClean="0">
                <a:solidFill>
                  <a:srgbClr val="FF0000"/>
                </a:solidFill>
              </a:rPr>
              <a:t>reasons </a:t>
            </a:r>
            <a:r>
              <a:rPr lang="en-GB" sz="1430" b="1" dirty="0">
                <a:solidFill>
                  <a:srgbClr val="FF0000"/>
                </a:solidFill>
              </a:rPr>
              <a:t>for </a:t>
            </a:r>
            <a:r>
              <a:rPr lang="en-GB" sz="1430" b="1" dirty="0" smtClean="0">
                <a:solidFill>
                  <a:srgbClr val="FF0000"/>
                </a:solidFill>
              </a:rPr>
              <a:t>feedback</a:t>
            </a:r>
            <a:r>
              <a:rPr lang="en-GB" sz="1430" dirty="0" smtClean="0">
                <a:solidFill>
                  <a:srgbClr val="FF0000"/>
                </a:solidFill>
              </a:rPr>
              <a:t> </a:t>
            </a:r>
            <a:r>
              <a:rPr lang="en-GB" sz="1430" dirty="0" smtClean="0"/>
              <a:t>-  you have to be clear on why you are giving feedback and what benefits you hope to gain from it. These could be due to:</a:t>
            </a:r>
            <a:endParaRPr lang="en-GB" sz="1430" dirty="0"/>
          </a:p>
          <a:p>
            <a:pPr marL="901700" lvl="1" indent="-268288">
              <a:buClr>
                <a:srgbClr val="002060"/>
              </a:buClr>
              <a:buFont typeface="Courier New" panose="02070309020205020404" pitchFamily="49" charset="0"/>
              <a:buChar char="o"/>
            </a:pPr>
            <a:r>
              <a:rPr lang="en-GB" sz="1430" b="1" dirty="0" smtClean="0"/>
              <a:t>improve </a:t>
            </a:r>
            <a:r>
              <a:rPr lang="en-GB" sz="1430" b="1" dirty="0"/>
              <a:t>self-awareness </a:t>
            </a:r>
            <a:r>
              <a:rPr lang="en-GB" sz="1430" dirty="0" smtClean="0"/>
              <a:t>– to make the person feel more assured in what they are doing.</a:t>
            </a:r>
            <a:endParaRPr lang="en-GB" sz="1430" dirty="0"/>
          </a:p>
          <a:p>
            <a:pPr marL="901700" lvl="1" indent="-268288">
              <a:buClr>
                <a:srgbClr val="002060"/>
              </a:buClr>
              <a:buFont typeface="Courier New" panose="02070309020205020404" pitchFamily="49" charset="0"/>
              <a:buChar char="o"/>
            </a:pPr>
            <a:r>
              <a:rPr lang="en-GB" sz="1430" b="1" dirty="0" smtClean="0"/>
              <a:t>enhance </a:t>
            </a:r>
            <a:r>
              <a:rPr lang="en-GB" sz="1430" b="1" dirty="0"/>
              <a:t>self esteem </a:t>
            </a:r>
            <a:r>
              <a:rPr lang="en-GB" sz="1430" dirty="0" smtClean="0"/>
              <a:t>– to make the person feel more at ease with what they are doing and how they are doing it.</a:t>
            </a:r>
            <a:endParaRPr lang="en-GB" sz="1430" dirty="0"/>
          </a:p>
          <a:p>
            <a:pPr marL="901700" lvl="1" indent="-268288">
              <a:buClr>
                <a:srgbClr val="002060"/>
              </a:buClr>
              <a:buFont typeface="Courier New" panose="02070309020205020404" pitchFamily="49" charset="0"/>
              <a:buChar char="o"/>
            </a:pPr>
            <a:r>
              <a:rPr lang="en-GB" sz="1430" b="1" dirty="0" smtClean="0"/>
              <a:t>raise </a:t>
            </a:r>
            <a:r>
              <a:rPr lang="en-GB" sz="1430" b="1" dirty="0"/>
              <a:t>morale </a:t>
            </a:r>
            <a:r>
              <a:rPr lang="en-GB" sz="1430" dirty="0" smtClean="0"/>
              <a:t>– to make them feel better generally.</a:t>
            </a:r>
            <a:endParaRPr lang="en-GB" sz="1430" dirty="0"/>
          </a:p>
          <a:p>
            <a:pPr marL="901700" lvl="1" indent="-268288">
              <a:buClr>
                <a:srgbClr val="002060"/>
              </a:buClr>
              <a:buFont typeface="Courier New" panose="02070309020205020404" pitchFamily="49" charset="0"/>
              <a:buChar char="o"/>
            </a:pPr>
            <a:r>
              <a:rPr lang="en-GB" sz="1430" b="1" dirty="0" smtClean="0"/>
              <a:t>provide </a:t>
            </a:r>
            <a:r>
              <a:rPr lang="en-GB" sz="1430" b="1" dirty="0" smtClean="0"/>
              <a:t>encouragement </a:t>
            </a:r>
            <a:r>
              <a:rPr lang="en-GB" sz="1430" dirty="0" smtClean="0"/>
              <a:t>– in order to increase productivity by getting them on the right track.</a:t>
            </a:r>
            <a:endParaRPr lang="en-GB" sz="1430" dirty="0"/>
          </a:p>
          <a:p>
            <a:pPr marL="901700" lvl="1" indent="-268288">
              <a:buClr>
                <a:srgbClr val="002060"/>
              </a:buClr>
              <a:buFont typeface="Courier New" panose="02070309020205020404" pitchFamily="49" charset="0"/>
              <a:buChar char="o"/>
            </a:pPr>
            <a:r>
              <a:rPr lang="en-GB" sz="1430" b="1" dirty="0" smtClean="0"/>
              <a:t>offer reassurance </a:t>
            </a:r>
            <a:r>
              <a:rPr lang="en-GB" sz="1430" dirty="0" smtClean="0"/>
              <a:t>– to make them feel like they are not working alone.</a:t>
            </a:r>
            <a:endParaRPr lang="en-GB" sz="1430" dirty="0"/>
          </a:p>
          <a:p>
            <a:pPr marL="901700" lvl="1" indent="-268288">
              <a:buClr>
                <a:srgbClr val="002060"/>
              </a:buClr>
              <a:buFont typeface="Courier New" panose="02070309020205020404" pitchFamily="49" charset="0"/>
              <a:buChar char="o"/>
            </a:pPr>
            <a:r>
              <a:rPr lang="en-GB" sz="1430" b="1" dirty="0" smtClean="0"/>
              <a:t>provide </a:t>
            </a:r>
            <a:r>
              <a:rPr lang="en-GB" sz="1430" b="1" dirty="0"/>
              <a:t>motivation </a:t>
            </a:r>
            <a:r>
              <a:rPr lang="en-GB" sz="1430" dirty="0" smtClean="0"/>
              <a:t>– inspire them to work harder.</a:t>
            </a:r>
            <a:endParaRPr lang="en-GB" sz="1430" dirty="0"/>
          </a:p>
          <a:p>
            <a:pPr marL="901700" lvl="1" indent="-268288">
              <a:buClr>
                <a:srgbClr val="002060"/>
              </a:buClr>
              <a:buFont typeface="Courier New" panose="02070309020205020404" pitchFamily="49" charset="0"/>
              <a:buChar char="o"/>
            </a:pPr>
            <a:r>
              <a:rPr lang="en-GB" sz="1430" b="1" dirty="0" smtClean="0"/>
              <a:t>improve performance </a:t>
            </a:r>
            <a:r>
              <a:rPr lang="en-GB" sz="1430" dirty="0" smtClean="0"/>
              <a:t>– inspire them to work better.</a:t>
            </a:r>
          </a:p>
          <a:p>
            <a:pPr marL="622300" indent="-285750">
              <a:buClr>
                <a:srgbClr val="002060"/>
              </a:buClr>
              <a:buSzPct val="68000"/>
              <a:buFont typeface="Arial" panose="020B0604020202020204" pitchFamily="34" charset="0"/>
              <a:buChar char="►"/>
            </a:pPr>
            <a:r>
              <a:rPr lang="en-GB" sz="1430" b="1" dirty="0" smtClean="0">
                <a:solidFill>
                  <a:srgbClr val="FF0000"/>
                </a:solidFill>
              </a:rPr>
              <a:t>methods </a:t>
            </a:r>
            <a:r>
              <a:rPr lang="en-GB" sz="1430" b="1" dirty="0">
                <a:solidFill>
                  <a:srgbClr val="FF0000"/>
                </a:solidFill>
              </a:rPr>
              <a:t>of feedback</a:t>
            </a:r>
            <a:r>
              <a:rPr lang="en-GB" sz="1430" dirty="0">
                <a:solidFill>
                  <a:srgbClr val="FF0000"/>
                </a:solidFill>
              </a:rPr>
              <a:t> </a:t>
            </a:r>
            <a:r>
              <a:rPr lang="en-GB" sz="1430" dirty="0" smtClean="0"/>
              <a:t>- . </a:t>
            </a:r>
            <a:endParaRPr lang="en-GB" sz="1430" dirty="0"/>
          </a:p>
          <a:p>
            <a:pPr marL="901700" lvl="1" indent="-268288">
              <a:buClr>
                <a:srgbClr val="002060"/>
              </a:buClr>
              <a:buFont typeface="Courier New" panose="02070309020205020404" pitchFamily="49" charset="0"/>
              <a:buChar char="o"/>
            </a:pPr>
            <a:r>
              <a:rPr lang="en-US" sz="1430" b="1" dirty="0" smtClean="0"/>
              <a:t>focus </a:t>
            </a:r>
            <a:r>
              <a:rPr lang="en-US" sz="1430" b="1" dirty="0"/>
              <a:t>on positives as well as negatives </a:t>
            </a:r>
            <a:r>
              <a:rPr lang="en-US" sz="1430" dirty="0"/>
              <a:t>(e.g. what was done well and what could be improved) </a:t>
            </a:r>
            <a:r>
              <a:rPr lang="en-US" sz="1430" dirty="0" smtClean="0"/>
              <a:t>– this allows them to feel reassured that they are doing right as well as pointing out what could be better about what is not.</a:t>
            </a:r>
            <a:endParaRPr lang="en-US" sz="1430" dirty="0"/>
          </a:p>
          <a:p>
            <a:pPr marL="901700" lvl="1" indent="-268288">
              <a:buClr>
                <a:srgbClr val="002060"/>
              </a:buClr>
              <a:buFont typeface="Courier New" panose="02070309020205020404" pitchFamily="49" charset="0"/>
              <a:buChar char="o"/>
            </a:pPr>
            <a:r>
              <a:rPr lang="en-US" sz="1430" b="1" dirty="0" smtClean="0"/>
              <a:t>feedback </a:t>
            </a:r>
            <a:r>
              <a:rPr lang="en-US" sz="1430" b="1" dirty="0"/>
              <a:t>sandwich </a:t>
            </a:r>
            <a:r>
              <a:rPr lang="en-US" sz="1430" dirty="0"/>
              <a:t>(e.g. start with positives, deliver criticism in the middle, end with reiteration of the positives) </a:t>
            </a:r>
            <a:r>
              <a:rPr lang="en-US" sz="1430" dirty="0" smtClean="0"/>
              <a:t>– stops people focusing on the negative, sometimes barely registering the negative.</a:t>
            </a:r>
            <a:endParaRPr lang="en-US" sz="1430" dirty="0"/>
          </a:p>
          <a:p>
            <a:pPr marL="901700" lvl="1" indent="-268288">
              <a:buClr>
                <a:srgbClr val="002060"/>
              </a:buClr>
              <a:buFont typeface="Courier New" panose="02070309020205020404" pitchFamily="49" charset="0"/>
              <a:buChar char="o"/>
            </a:pPr>
            <a:r>
              <a:rPr lang="en-US" sz="1430" b="1" dirty="0" smtClean="0"/>
              <a:t>comment </a:t>
            </a:r>
            <a:r>
              <a:rPr lang="en-US" sz="1430" b="1" dirty="0"/>
              <a:t>on the situation rather than the person </a:t>
            </a:r>
            <a:r>
              <a:rPr lang="en-US" sz="1430" dirty="0" smtClean="0"/>
              <a:t>– Not getting personal.</a:t>
            </a:r>
            <a:endParaRPr lang="en-US" sz="1430" dirty="0"/>
          </a:p>
          <a:p>
            <a:pPr marL="901700" lvl="1" indent="-268288">
              <a:buClr>
                <a:srgbClr val="002060"/>
              </a:buClr>
              <a:buFont typeface="Courier New" panose="02070309020205020404" pitchFamily="49" charset="0"/>
              <a:buChar char="o"/>
            </a:pPr>
            <a:r>
              <a:rPr lang="en-US" sz="1430" b="1" dirty="0" smtClean="0"/>
              <a:t>make </a:t>
            </a:r>
            <a:r>
              <a:rPr lang="en-US" sz="1430" b="1" dirty="0"/>
              <a:t>it specific </a:t>
            </a:r>
            <a:r>
              <a:rPr lang="en-US" sz="1430" dirty="0"/>
              <a:t>(e.g. provide examples) </a:t>
            </a:r>
            <a:r>
              <a:rPr lang="en-US" sz="1430" dirty="0" smtClean="0"/>
              <a:t>– Generic feedback is demoralizing, makes people feel like they are all doing it wrong. Personalised feedback makes you feel like the person has taken time to help you, making you wish to return the gratitude more.</a:t>
            </a:r>
          </a:p>
          <a:p>
            <a:pPr>
              <a:buClr>
                <a:srgbClr val="002060"/>
              </a:buClr>
            </a:pPr>
            <a:r>
              <a:rPr lang="en-US" sz="1430" b="1" dirty="0" smtClean="0">
                <a:solidFill>
                  <a:srgbClr val="FF0000"/>
                </a:solidFill>
              </a:rPr>
              <a:t>P9.1 – Task 01 – </a:t>
            </a:r>
            <a:r>
              <a:rPr lang="en-US" sz="1430" dirty="0" smtClean="0">
                <a:solidFill>
                  <a:srgbClr val="FF0000"/>
                </a:solidFill>
              </a:rPr>
              <a:t>Create a report on how to provide constructive feedback with examples from your scenario.</a:t>
            </a:r>
            <a:endParaRPr lang="en-GB" sz="1430" dirty="0">
              <a:solidFill>
                <a:srgbClr val="FF0000"/>
              </a:solidFill>
            </a:endParaRPr>
          </a:p>
        </p:txBody>
      </p:sp>
    </p:spTree>
    <p:extLst>
      <p:ext uri="{BB962C8B-B14F-4D97-AF65-F5344CB8AC3E}">
        <p14:creationId xmlns:p14="http://schemas.microsoft.com/office/powerpoint/2010/main" val="17450959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P9.2 </a:t>
            </a:r>
            <a:r>
              <a:rPr lang="en-GB" sz="3800" dirty="0"/>
              <a:t>– </a:t>
            </a:r>
            <a:r>
              <a:rPr lang="en-GB" sz="3800" dirty="0" smtClean="0"/>
              <a:t>Giving Constructive </a:t>
            </a:r>
            <a:r>
              <a:rPr lang="en-GB" sz="3800" dirty="0"/>
              <a:t>Feedback</a:t>
            </a:r>
            <a:endParaRPr lang="en-GB" sz="3800" b="1" dirty="0" smtClean="0"/>
          </a:p>
        </p:txBody>
      </p:sp>
      <p:sp>
        <p:nvSpPr>
          <p:cNvPr id="2" name="Rectangle 1"/>
          <p:cNvSpPr/>
          <p:nvPr/>
        </p:nvSpPr>
        <p:spPr>
          <a:xfrm>
            <a:off x="208675" y="1033617"/>
            <a:ext cx="8683805" cy="5509200"/>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sz="1600" dirty="0" smtClean="0"/>
              <a:t>For P9 you need to give feedback to a colleague. This needs to be recorded and evidenced in a report. This feedback needs to include:</a:t>
            </a:r>
          </a:p>
          <a:p>
            <a:pPr marL="742950" lvl="1" indent="-285750">
              <a:buClr>
                <a:srgbClr val="002060"/>
              </a:buClr>
              <a:buSzPct val="68000"/>
              <a:buFont typeface="Arial" panose="020B0604020202020204" pitchFamily="34" charset="0"/>
              <a:buChar char="►"/>
            </a:pPr>
            <a:r>
              <a:rPr lang="en-US" sz="1600" dirty="0" smtClean="0"/>
              <a:t>Reasons for feedback being given</a:t>
            </a:r>
          </a:p>
          <a:p>
            <a:pPr marL="742950" lvl="1" indent="-285750">
              <a:buClr>
                <a:srgbClr val="002060"/>
              </a:buClr>
              <a:buSzPct val="68000"/>
              <a:buFont typeface="Arial" panose="020B0604020202020204" pitchFamily="34" charset="0"/>
              <a:buChar char="►"/>
            </a:pPr>
            <a:r>
              <a:rPr lang="en-US" sz="1600" dirty="0" smtClean="0"/>
              <a:t>Comments made on feedback given.</a:t>
            </a:r>
          </a:p>
          <a:p>
            <a:pPr marL="285750" indent="-285750">
              <a:buClr>
                <a:srgbClr val="002060"/>
              </a:buClr>
              <a:buSzPct val="68000"/>
              <a:buFont typeface="Arial" panose="020B0604020202020204" pitchFamily="34" charset="0"/>
              <a:buChar char="►"/>
            </a:pPr>
            <a:r>
              <a:rPr lang="en-US" sz="1600" dirty="0" smtClean="0"/>
              <a:t>For this I would use some of your completed and marked work to help another student complete the tasks, either in the same year or previous. To do so:</a:t>
            </a:r>
          </a:p>
          <a:p>
            <a:pPr marL="742950" lvl="1" indent="-285750">
              <a:buClr>
                <a:srgbClr val="002060"/>
              </a:buClr>
              <a:buSzPct val="68000"/>
              <a:buFont typeface="Arial" panose="020B0604020202020204" pitchFamily="34" charset="0"/>
              <a:buChar char="►"/>
            </a:pPr>
            <a:r>
              <a:rPr lang="en-US" sz="1600" dirty="0" smtClean="0"/>
              <a:t>Review their task first and the teacher feedback</a:t>
            </a:r>
          </a:p>
          <a:p>
            <a:pPr marL="742950" lvl="1" indent="-285750">
              <a:buClr>
                <a:srgbClr val="002060"/>
              </a:buClr>
              <a:buSzPct val="68000"/>
              <a:buFont typeface="Arial" panose="020B0604020202020204" pitchFamily="34" charset="0"/>
              <a:buChar char="►"/>
            </a:pPr>
            <a:r>
              <a:rPr lang="en-US" sz="1600" dirty="0" smtClean="0"/>
              <a:t>Introduce the reason for the feedback being given</a:t>
            </a:r>
          </a:p>
          <a:p>
            <a:pPr marL="742950" lvl="1" indent="-285750">
              <a:buClr>
                <a:srgbClr val="002060"/>
              </a:buClr>
              <a:buSzPct val="68000"/>
              <a:buFont typeface="Arial" panose="020B0604020202020204" pitchFamily="34" charset="0"/>
              <a:buChar char="►"/>
            </a:pPr>
            <a:r>
              <a:rPr lang="en-US" sz="1600" dirty="0" smtClean="0"/>
              <a:t>Use evidence of your own work as an example of expectations</a:t>
            </a:r>
          </a:p>
          <a:p>
            <a:pPr marL="742950" lvl="1" indent="-285750">
              <a:buClr>
                <a:srgbClr val="002060"/>
              </a:buClr>
              <a:buSzPct val="68000"/>
              <a:buFont typeface="Arial" panose="020B0604020202020204" pitchFamily="34" charset="0"/>
              <a:buChar char="►"/>
            </a:pPr>
            <a:r>
              <a:rPr lang="en-US" sz="1600" dirty="0" smtClean="0"/>
              <a:t>Go through their work with them using positive reinforcement</a:t>
            </a:r>
          </a:p>
          <a:p>
            <a:pPr marL="742950" lvl="1" indent="-285750">
              <a:buClr>
                <a:srgbClr val="002060"/>
              </a:buClr>
              <a:buSzPct val="68000"/>
              <a:buFont typeface="Arial" panose="020B0604020202020204" pitchFamily="34" charset="0"/>
              <a:buChar char="►"/>
            </a:pPr>
            <a:r>
              <a:rPr lang="en-US" sz="1600" dirty="0" smtClean="0"/>
              <a:t>Demonstrate Q&amp;A</a:t>
            </a:r>
          </a:p>
          <a:p>
            <a:pPr marL="742950" lvl="1" indent="-285750">
              <a:buClr>
                <a:srgbClr val="002060"/>
              </a:buClr>
              <a:buSzPct val="68000"/>
              <a:buFont typeface="Arial" panose="020B0604020202020204" pitchFamily="34" charset="0"/>
              <a:buChar char="►"/>
            </a:pPr>
            <a:r>
              <a:rPr lang="en-US" sz="1600" dirty="0" smtClean="0"/>
              <a:t>Formulate a feedback sandwich</a:t>
            </a:r>
          </a:p>
          <a:p>
            <a:pPr marL="742950" lvl="1" indent="-285750">
              <a:buClr>
                <a:srgbClr val="002060"/>
              </a:buClr>
              <a:buSzPct val="68000"/>
              <a:buFont typeface="Arial" panose="020B0604020202020204" pitchFamily="34" charset="0"/>
              <a:buChar char="►"/>
            </a:pPr>
            <a:r>
              <a:rPr lang="en-US" sz="1600" dirty="0" smtClean="0"/>
              <a:t>Allow them time to reflect and to participate.</a:t>
            </a:r>
          </a:p>
          <a:p>
            <a:pPr marL="742950" lvl="1" indent="-285750">
              <a:buClr>
                <a:srgbClr val="002060"/>
              </a:buClr>
              <a:buSzPct val="68000"/>
              <a:buFont typeface="Arial" panose="020B0604020202020204" pitchFamily="34" charset="0"/>
              <a:buChar char="►"/>
            </a:pPr>
            <a:r>
              <a:rPr lang="en-US" sz="1600" dirty="0" smtClean="0"/>
              <a:t>Take notes through the feedback session and give them completed notes within a short period of time.</a:t>
            </a:r>
          </a:p>
          <a:p>
            <a:pPr marL="742950" lvl="1" indent="-285750">
              <a:buClr>
                <a:srgbClr val="002060"/>
              </a:buClr>
              <a:buSzPct val="68000"/>
              <a:buFont typeface="Arial" panose="020B0604020202020204" pitchFamily="34" charset="0"/>
              <a:buChar char="►"/>
            </a:pPr>
            <a:r>
              <a:rPr lang="en-US" sz="1600" dirty="0" smtClean="0"/>
              <a:t>Thank them</a:t>
            </a:r>
          </a:p>
          <a:p>
            <a:pPr>
              <a:buClr>
                <a:srgbClr val="002060"/>
              </a:buClr>
              <a:buSzPct val="68000"/>
            </a:pPr>
            <a:r>
              <a:rPr lang="en-US" sz="1600" b="1" dirty="0" smtClean="0">
                <a:solidFill>
                  <a:srgbClr val="FF0000"/>
                </a:solidFill>
              </a:rPr>
              <a:t>P9.2 – Task 02 - </a:t>
            </a:r>
            <a:r>
              <a:rPr lang="en-US" sz="1600" dirty="0">
                <a:solidFill>
                  <a:srgbClr val="FF0000"/>
                </a:solidFill>
              </a:rPr>
              <a:t>Give constructive feedback to a colleague on a business-related </a:t>
            </a:r>
            <a:r>
              <a:rPr lang="en-US" sz="1600" dirty="0" smtClean="0">
                <a:solidFill>
                  <a:srgbClr val="FF0000"/>
                </a:solidFill>
              </a:rPr>
              <a:t>task</a:t>
            </a:r>
          </a:p>
          <a:p>
            <a:pPr>
              <a:buClr>
                <a:srgbClr val="002060"/>
              </a:buClr>
              <a:buSzPct val="68000"/>
            </a:pPr>
            <a:r>
              <a:rPr lang="en-US" sz="1600" b="1" dirty="0" smtClean="0">
                <a:solidFill>
                  <a:srgbClr val="FF0000"/>
                </a:solidFill>
              </a:rPr>
              <a:t>M6.1 – Task 03 - </a:t>
            </a:r>
            <a:r>
              <a:rPr lang="en-US" sz="1600" dirty="0" smtClean="0">
                <a:solidFill>
                  <a:srgbClr val="FF0000"/>
                </a:solidFill>
              </a:rPr>
              <a:t>Identify </a:t>
            </a:r>
            <a:r>
              <a:rPr lang="en-US" sz="1600" dirty="0">
                <a:solidFill>
                  <a:srgbClr val="FF0000"/>
                </a:solidFill>
              </a:rPr>
              <a:t>how </a:t>
            </a:r>
            <a:r>
              <a:rPr lang="en-US" sz="1600" dirty="0" smtClean="0">
                <a:solidFill>
                  <a:srgbClr val="FF0000"/>
                </a:solidFill>
              </a:rPr>
              <a:t>you can </a:t>
            </a:r>
            <a:r>
              <a:rPr lang="en-US" sz="1600" dirty="0">
                <a:solidFill>
                  <a:srgbClr val="FF0000"/>
                </a:solidFill>
              </a:rPr>
              <a:t>improve their </a:t>
            </a:r>
            <a:r>
              <a:rPr lang="en-US" sz="1600" dirty="0" smtClean="0">
                <a:solidFill>
                  <a:srgbClr val="FF0000"/>
                </a:solidFill>
              </a:rPr>
              <a:t>giving feedback communication </a:t>
            </a:r>
            <a:r>
              <a:rPr lang="en-US" sz="1600" dirty="0">
                <a:solidFill>
                  <a:srgbClr val="FF0000"/>
                </a:solidFill>
              </a:rPr>
              <a:t>skills and address areas of weakness</a:t>
            </a:r>
            <a:r>
              <a:rPr lang="en-US" sz="1600" dirty="0" smtClean="0">
                <a:solidFill>
                  <a:srgbClr val="FF0000"/>
                </a:solidFill>
              </a:rPr>
              <a:t>.</a:t>
            </a:r>
          </a:p>
          <a:p>
            <a:pPr marL="285750" indent="-285750">
              <a:buClr>
                <a:srgbClr val="002060"/>
              </a:buClr>
              <a:buSzPct val="68000"/>
              <a:buFont typeface="Arial" panose="020B0604020202020204" pitchFamily="34" charset="0"/>
              <a:buChar char="►"/>
            </a:pPr>
            <a:r>
              <a:rPr lang="en-US" sz="1600" dirty="0" smtClean="0">
                <a:latin typeface="Arial" panose="020B0604020202020204" pitchFamily="34" charset="0"/>
                <a:cs typeface="Arial" panose="020B0604020202020204" pitchFamily="34" charset="0"/>
              </a:rPr>
              <a:t>For M6, at the end of the report on the feedback given, create a section that summarises what was said and create constructive criticism on the way you managed the feedback. This should include improvements and how to address areas of weakness.</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5514779"/>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P10.1 – Taking Constructive Feedback</a:t>
            </a:r>
            <a:endParaRPr lang="en-GB" sz="3800" b="1" dirty="0" smtClean="0"/>
          </a:p>
        </p:txBody>
      </p:sp>
      <p:sp>
        <p:nvSpPr>
          <p:cNvPr id="2" name="Rectangle 1"/>
          <p:cNvSpPr/>
          <p:nvPr/>
        </p:nvSpPr>
        <p:spPr>
          <a:xfrm>
            <a:off x="208675" y="1033617"/>
            <a:ext cx="8654642" cy="5601533"/>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dirty="0" smtClean="0"/>
              <a:t>P10 requires you </a:t>
            </a:r>
            <a:r>
              <a:rPr lang="en-US" dirty="0"/>
              <a:t>to respond appropriately to feedback </a:t>
            </a:r>
            <a:r>
              <a:rPr lang="en-US" b="1" dirty="0"/>
              <a:t>given to them </a:t>
            </a:r>
            <a:r>
              <a:rPr lang="en-US" dirty="0"/>
              <a:t>by a colleague on a business-related task. </a:t>
            </a:r>
            <a:r>
              <a:rPr lang="en-US" dirty="0" smtClean="0"/>
              <a:t>You </a:t>
            </a:r>
            <a:r>
              <a:rPr lang="en-US" dirty="0"/>
              <a:t>should </a:t>
            </a:r>
            <a:r>
              <a:rPr lang="en-US" dirty="0" smtClean="0"/>
              <a:t>first explain the following skills </a:t>
            </a:r>
            <a:r>
              <a:rPr lang="en-US" dirty="0"/>
              <a:t>and knowledge </a:t>
            </a:r>
            <a:r>
              <a:rPr lang="en-US" dirty="0" smtClean="0"/>
              <a:t>detailed:</a:t>
            </a:r>
            <a:r>
              <a:rPr lang="en-US" sz="1600" dirty="0" smtClean="0"/>
              <a:t> </a:t>
            </a:r>
            <a:endParaRPr lang="en-GB" sz="1600" dirty="0"/>
          </a:p>
          <a:p>
            <a:pPr marL="622300" lvl="1" indent="-285750">
              <a:buClr>
                <a:schemeClr val="accent4">
                  <a:lumMod val="75000"/>
                </a:schemeClr>
              </a:buClr>
              <a:buSzPct val="68000"/>
              <a:buFont typeface="Arial" panose="020B0604020202020204" pitchFamily="34" charset="0"/>
              <a:buChar char="►"/>
            </a:pPr>
            <a:r>
              <a:rPr lang="en-US" sz="1600" dirty="0" smtClean="0"/>
              <a:t>be </a:t>
            </a:r>
            <a:r>
              <a:rPr lang="en-US" sz="1600" dirty="0"/>
              <a:t>open-minded </a:t>
            </a:r>
            <a:r>
              <a:rPr lang="en-US" sz="1600" dirty="0" smtClean="0"/>
              <a:t>– feedback is there to help you improve your work, not as a criticism of you. We all get feedback, even those who have achieved tasks, even teachers.</a:t>
            </a:r>
            <a:endParaRPr lang="en-US" sz="1600" dirty="0"/>
          </a:p>
          <a:p>
            <a:pPr marL="622300" lvl="1" indent="-285750">
              <a:buClr>
                <a:schemeClr val="accent4">
                  <a:lumMod val="75000"/>
                </a:schemeClr>
              </a:buClr>
              <a:buSzPct val="68000"/>
              <a:buFont typeface="Arial" panose="020B0604020202020204" pitchFamily="34" charset="0"/>
              <a:buChar char="►"/>
            </a:pPr>
            <a:r>
              <a:rPr lang="en-US" sz="1600" dirty="0"/>
              <a:t>listen carefully (e.g. without commenting or making statements) </a:t>
            </a:r>
            <a:r>
              <a:rPr lang="en-US" sz="1600" dirty="0" smtClean="0"/>
              <a:t>– Feedback is there to be complete but may not be explained as well as hoped, listen to the end of the feedback before judging if it is helpful.</a:t>
            </a:r>
            <a:endParaRPr lang="en-US" sz="1600" dirty="0"/>
          </a:p>
          <a:p>
            <a:pPr marL="622300" lvl="1" indent="-285750">
              <a:buClr>
                <a:schemeClr val="accent4">
                  <a:lumMod val="75000"/>
                </a:schemeClr>
              </a:buClr>
              <a:buSzPct val="68000"/>
              <a:buFont typeface="Arial" panose="020B0604020202020204" pitchFamily="34" charset="0"/>
              <a:buChar char="►"/>
            </a:pPr>
            <a:r>
              <a:rPr lang="en-US" sz="1600" dirty="0"/>
              <a:t>awareness of non-verbal as well as verbal communication (e.g. own body language and that of the deliverer) </a:t>
            </a:r>
            <a:r>
              <a:rPr lang="en-US" sz="1600" dirty="0" smtClean="0"/>
              <a:t>– look at the way they present the feedback, are they in a hurry or trying to show that they  understand what they are talking about.</a:t>
            </a:r>
            <a:endParaRPr lang="en-US" sz="1600" dirty="0"/>
          </a:p>
          <a:p>
            <a:pPr marL="622300" lvl="1" indent="-285750">
              <a:buClr>
                <a:schemeClr val="accent4">
                  <a:lumMod val="75000"/>
                </a:schemeClr>
              </a:buClr>
              <a:buSzPct val="68000"/>
              <a:buFont typeface="Arial" panose="020B0604020202020204" pitchFamily="34" charset="0"/>
              <a:buChar char="►"/>
            </a:pPr>
            <a:r>
              <a:rPr lang="en-US" sz="1600" dirty="0"/>
              <a:t>use questions to clarify understanding </a:t>
            </a:r>
            <a:r>
              <a:rPr lang="en-US" sz="1600" dirty="0" smtClean="0"/>
              <a:t>– only when given the opportunity and definitely at the end of the feedback, this clarifies any issues.</a:t>
            </a:r>
            <a:endParaRPr lang="en-US" sz="1600" dirty="0"/>
          </a:p>
          <a:p>
            <a:pPr marL="622300" lvl="1" indent="-285750">
              <a:buClr>
                <a:schemeClr val="accent4">
                  <a:lumMod val="75000"/>
                </a:schemeClr>
              </a:buClr>
              <a:buSzPct val="68000"/>
              <a:buFont typeface="Arial" panose="020B0604020202020204" pitchFamily="34" charset="0"/>
              <a:buChar char="►"/>
            </a:pPr>
            <a:r>
              <a:rPr lang="en-US" sz="1600" dirty="0"/>
              <a:t>say thank you </a:t>
            </a:r>
            <a:r>
              <a:rPr lang="en-US" sz="1600" dirty="0" smtClean="0"/>
              <a:t>– the person giving feedback has to be left feeling that they have helped and are appreciated.</a:t>
            </a:r>
            <a:endParaRPr lang="en-US" sz="1600" dirty="0"/>
          </a:p>
          <a:p>
            <a:pPr marL="622300" lvl="1" indent="-285750">
              <a:buClr>
                <a:schemeClr val="accent4">
                  <a:lumMod val="75000"/>
                </a:schemeClr>
              </a:buClr>
              <a:buSzPct val="68000"/>
              <a:buFont typeface="Arial" panose="020B0604020202020204" pitchFamily="34" charset="0"/>
              <a:buChar char="►"/>
            </a:pPr>
            <a:r>
              <a:rPr lang="en-US" sz="1600" dirty="0"/>
              <a:t>control emotional responses (e.g. anger, retaliation, self-justification) </a:t>
            </a:r>
            <a:r>
              <a:rPr lang="en-US" sz="1600" dirty="0" smtClean="0"/>
              <a:t>– see it as a tool for benefitting you, not as a judgement.</a:t>
            </a:r>
            <a:endParaRPr lang="en-US" sz="1600" dirty="0"/>
          </a:p>
          <a:p>
            <a:pPr marL="622300" lvl="1" indent="-285750">
              <a:buClr>
                <a:schemeClr val="accent4">
                  <a:lumMod val="75000"/>
                </a:schemeClr>
              </a:buClr>
              <a:buSzPct val="68000"/>
              <a:buFont typeface="Arial" panose="020B0604020202020204" pitchFamily="34" charset="0"/>
              <a:buChar char="►"/>
            </a:pPr>
            <a:r>
              <a:rPr lang="en-US" sz="1600" dirty="0"/>
              <a:t>take away feedback to decide upon actions (e.g. take time to digest feedback, decide whether to act upon it, decide upon suitable course of </a:t>
            </a:r>
            <a:r>
              <a:rPr lang="en-US" sz="1600" dirty="0" smtClean="0"/>
              <a:t>action – Feedback should be written down and acted upon for it to be useful.</a:t>
            </a:r>
            <a:endParaRPr lang="en-US" sz="1600" dirty="0" smtClean="0"/>
          </a:p>
          <a:p>
            <a:pPr>
              <a:buClr>
                <a:srgbClr val="002060"/>
              </a:buClr>
            </a:pPr>
            <a:r>
              <a:rPr lang="en-US" sz="1600" b="1" dirty="0" smtClean="0">
                <a:solidFill>
                  <a:srgbClr val="FF0000"/>
                </a:solidFill>
              </a:rPr>
              <a:t>P10.1 – Task 04 – </a:t>
            </a:r>
            <a:r>
              <a:rPr lang="en-US" sz="1600" dirty="0" smtClean="0">
                <a:solidFill>
                  <a:srgbClr val="FF0000"/>
                </a:solidFill>
              </a:rPr>
              <a:t>Create a report on how to provide constructive feedback with examples from your scenario.</a:t>
            </a:r>
            <a:endParaRPr lang="en-GB" sz="1600" dirty="0">
              <a:solidFill>
                <a:srgbClr val="FF0000"/>
              </a:solidFill>
            </a:endParaRPr>
          </a:p>
        </p:txBody>
      </p:sp>
    </p:spTree>
    <p:extLst>
      <p:ext uri="{BB962C8B-B14F-4D97-AF65-F5344CB8AC3E}">
        <p14:creationId xmlns:p14="http://schemas.microsoft.com/office/powerpoint/2010/main" val="3186656120"/>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P10.2 </a:t>
            </a:r>
            <a:r>
              <a:rPr lang="en-GB" sz="3800" dirty="0"/>
              <a:t>– </a:t>
            </a:r>
            <a:r>
              <a:rPr lang="en-GB" sz="3800" dirty="0" smtClean="0"/>
              <a:t>Taking Constructive </a:t>
            </a:r>
            <a:r>
              <a:rPr lang="en-GB" sz="3800" dirty="0"/>
              <a:t>Feedback</a:t>
            </a:r>
            <a:endParaRPr lang="en-GB" sz="3800" b="1" dirty="0" smtClean="0"/>
          </a:p>
        </p:txBody>
      </p:sp>
      <p:sp>
        <p:nvSpPr>
          <p:cNvPr id="2" name="Rectangle 1"/>
          <p:cNvSpPr/>
          <p:nvPr/>
        </p:nvSpPr>
        <p:spPr>
          <a:xfrm>
            <a:off x="208675" y="1033617"/>
            <a:ext cx="8683805" cy="5578450"/>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sz="1550" dirty="0" smtClean="0"/>
              <a:t>For P10 you need to receive feedback from a colleague on a business task. This needs to be recorded and evidenced in a report. This feedback needs they provide should include:</a:t>
            </a:r>
          </a:p>
          <a:p>
            <a:pPr marL="742950" lvl="1" indent="-285750">
              <a:buClr>
                <a:srgbClr val="002060"/>
              </a:buClr>
              <a:buSzPct val="68000"/>
              <a:buFont typeface="Arial" panose="020B0604020202020204" pitchFamily="34" charset="0"/>
              <a:buChar char="►"/>
            </a:pPr>
            <a:r>
              <a:rPr lang="en-US" sz="1550" dirty="0" smtClean="0"/>
              <a:t>Reasons for feedback being given</a:t>
            </a:r>
          </a:p>
          <a:p>
            <a:pPr marL="742950" lvl="1" indent="-285750">
              <a:buClr>
                <a:srgbClr val="002060"/>
              </a:buClr>
              <a:buSzPct val="68000"/>
              <a:buFont typeface="Arial" panose="020B0604020202020204" pitchFamily="34" charset="0"/>
              <a:buChar char="►"/>
            </a:pPr>
            <a:r>
              <a:rPr lang="en-US" sz="1550" dirty="0" smtClean="0"/>
              <a:t>Comments made on feedback given.</a:t>
            </a:r>
          </a:p>
          <a:p>
            <a:pPr marL="285750" indent="-285750">
              <a:buClr>
                <a:srgbClr val="002060"/>
              </a:buClr>
              <a:buSzPct val="68000"/>
              <a:buFont typeface="Arial" panose="020B0604020202020204" pitchFamily="34" charset="0"/>
              <a:buChar char="►"/>
            </a:pPr>
            <a:r>
              <a:rPr lang="en-US" sz="1550" dirty="0" smtClean="0"/>
              <a:t>For this I would reverse the process done for P9 and use some of your incomplete and marked work to be fed back by your teacher or another student, either in the same year or the year above. To do so:</a:t>
            </a:r>
          </a:p>
          <a:p>
            <a:pPr marL="742950" lvl="1" indent="-285750">
              <a:buClr>
                <a:srgbClr val="002060"/>
              </a:buClr>
              <a:buSzPct val="68000"/>
              <a:buFont typeface="Arial" panose="020B0604020202020204" pitchFamily="34" charset="0"/>
              <a:buChar char="►"/>
            </a:pPr>
            <a:r>
              <a:rPr lang="en-US" sz="1550" dirty="0" smtClean="0"/>
              <a:t>Make them review the task first and the teacher feedback on the task</a:t>
            </a:r>
          </a:p>
          <a:p>
            <a:pPr marL="742950" lvl="1" indent="-285750">
              <a:buClr>
                <a:srgbClr val="002060"/>
              </a:buClr>
              <a:buSzPct val="68000"/>
              <a:buFont typeface="Arial" panose="020B0604020202020204" pitchFamily="34" charset="0"/>
              <a:buChar char="►"/>
            </a:pPr>
            <a:r>
              <a:rPr lang="en-US" sz="1550" dirty="0" smtClean="0"/>
              <a:t>Make them introduce the reason for the feedback being given</a:t>
            </a:r>
          </a:p>
          <a:p>
            <a:pPr marL="742950" lvl="1" indent="-285750">
              <a:buClr>
                <a:srgbClr val="002060"/>
              </a:buClr>
              <a:buSzPct val="68000"/>
              <a:buFont typeface="Arial" panose="020B0604020202020204" pitchFamily="34" charset="0"/>
              <a:buChar char="►"/>
            </a:pPr>
            <a:r>
              <a:rPr lang="en-US" sz="1550" dirty="0" smtClean="0"/>
              <a:t>Use evidence of their own work as an example of expectations</a:t>
            </a:r>
          </a:p>
          <a:p>
            <a:pPr marL="742950" lvl="1" indent="-285750">
              <a:buClr>
                <a:srgbClr val="002060"/>
              </a:buClr>
              <a:buSzPct val="68000"/>
              <a:buFont typeface="Arial" panose="020B0604020202020204" pitchFamily="34" charset="0"/>
              <a:buChar char="►"/>
            </a:pPr>
            <a:r>
              <a:rPr lang="en-US" sz="1550" dirty="0" smtClean="0"/>
              <a:t>Go through the work with them and use positive reinforcement</a:t>
            </a:r>
          </a:p>
          <a:p>
            <a:pPr marL="742950" lvl="1" indent="-285750">
              <a:buClr>
                <a:srgbClr val="002060"/>
              </a:buClr>
              <a:buSzPct val="68000"/>
              <a:buFont typeface="Arial" panose="020B0604020202020204" pitchFamily="34" charset="0"/>
              <a:buChar char="►"/>
            </a:pPr>
            <a:r>
              <a:rPr lang="en-US" sz="1550" dirty="0" smtClean="0"/>
              <a:t>Demonstrate Q&amp;A</a:t>
            </a:r>
          </a:p>
          <a:p>
            <a:pPr marL="742950" lvl="1" indent="-285750">
              <a:buClr>
                <a:srgbClr val="002060"/>
              </a:buClr>
              <a:buSzPct val="68000"/>
              <a:buFont typeface="Arial" panose="020B0604020202020204" pitchFamily="34" charset="0"/>
              <a:buChar char="►"/>
            </a:pPr>
            <a:r>
              <a:rPr lang="en-US" sz="1550" dirty="0" smtClean="0"/>
              <a:t>Ask questions about the feedback given</a:t>
            </a:r>
          </a:p>
          <a:p>
            <a:pPr marL="742950" lvl="1" indent="-285750">
              <a:buClr>
                <a:srgbClr val="002060"/>
              </a:buClr>
              <a:buSzPct val="68000"/>
              <a:buFont typeface="Arial" panose="020B0604020202020204" pitchFamily="34" charset="0"/>
              <a:buChar char="►"/>
            </a:pPr>
            <a:r>
              <a:rPr lang="en-US" sz="1550" dirty="0" smtClean="0"/>
              <a:t>Take time to reflect and to participate.</a:t>
            </a:r>
          </a:p>
          <a:p>
            <a:pPr marL="742950" lvl="1" indent="-285750">
              <a:buClr>
                <a:srgbClr val="002060"/>
              </a:buClr>
              <a:buSzPct val="68000"/>
              <a:buFont typeface="Arial" panose="020B0604020202020204" pitchFamily="34" charset="0"/>
              <a:buChar char="►"/>
            </a:pPr>
            <a:r>
              <a:rPr lang="en-US" sz="1550" dirty="0" smtClean="0"/>
              <a:t>Take notes through the feedback session and write up the completed notes within a short period of time.</a:t>
            </a:r>
          </a:p>
          <a:p>
            <a:pPr marL="742950" lvl="1" indent="-285750">
              <a:buClr>
                <a:srgbClr val="002060"/>
              </a:buClr>
              <a:buSzPct val="68000"/>
              <a:buFont typeface="Arial" panose="020B0604020202020204" pitchFamily="34" charset="0"/>
              <a:buChar char="►"/>
            </a:pPr>
            <a:r>
              <a:rPr lang="en-US" sz="1550" dirty="0" smtClean="0"/>
              <a:t>Thank them.</a:t>
            </a:r>
          </a:p>
          <a:p>
            <a:pPr>
              <a:buClr>
                <a:srgbClr val="002060"/>
              </a:buClr>
              <a:buSzPct val="68000"/>
            </a:pPr>
            <a:r>
              <a:rPr lang="en-US" sz="1550" b="1" dirty="0" smtClean="0">
                <a:solidFill>
                  <a:srgbClr val="FF0000"/>
                </a:solidFill>
              </a:rPr>
              <a:t>P10.2 – Task 05 - </a:t>
            </a:r>
            <a:r>
              <a:rPr lang="en-US" sz="1550" dirty="0" smtClean="0">
                <a:solidFill>
                  <a:srgbClr val="FF0000"/>
                </a:solidFill>
              </a:rPr>
              <a:t>Respond </a:t>
            </a:r>
            <a:r>
              <a:rPr lang="en-US" sz="1550" dirty="0">
                <a:solidFill>
                  <a:srgbClr val="FF0000"/>
                </a:solidFill>
              </a:rPr>
              <a:t>appropriately to feedback </a:t>
            </a:r>
            <a:r>
              <a:rPr lang="en-US" sz="1550" dirty="0" smtClean="0">
                <a:solidFill>
                  <a:srgbClr val="FF0000"/>
                </a:solidFill>
              </a:rPr>
              <a:t>provided</a:t>
            </a:r>
          </a:p>
          <a:p>
            <a:pPr>
              <a:buClr>
                <a:srgbClr val="002060"/>
              </a:buClr>
              <a:buSzPct val="68000"/>
            </a:pPr>
            <a:r>
              <a:rPr lang="en-US" sz="1550" b="1" dirty="0" smtClean="0">
                <a:solidFill>
                  <a:srgbClr val="FF0000"/>
                </a:solidFill>
              </a:rPr>
              <a:t>M6.2 – Task 06 - </a:t>
            </a:r>
            <a:r>
              <a:rPr lang="en-US" sz="1550" dirty="0" smtClean="0">
                <a:solidFill>
                  <a:srgbClr val="FF0000"/>
                </a:solidFill>
              </a:rPr>
              <a:t>Identify </a:t>
            </a:r>
            <a:r>
              <a:rPr lang="en-US" sz="1550" dirty="0">
                <a:solidFill>
                  <a:srgbClr val="FF0000"/>
                </a:solidFill>
              </a:rPr>
              <a:t>how they </a:t>
            </a:r>
            <a:r>
              <a:rPr lang="en-US" sz="1550" dirty="0" smtClean="0">
                <a:solidFill>
                  <a:srgbClr val="FF0000"/>
                </a:solidFill>
              </a:rPr>
              <a:t>you can </a:t>
            </a:r>
            <a:r>
              <a:rPr lang="en-US" sz="1550" dirty="0">
                <a:solidFill>
                  <a:srgbClr val="FF0000"/>
                </a:solidFill>
              </a:rPr>
              <a:t>improve </a:t>
            </a:r>
            <a:r>
              <a:rPr lang="en-US" sz="1550" dirty="0" smtClean="0">
                <a:solidFill>
                  <a:srgbClr val="FF0000"/>
                </a:solidFill>
              </a:rPr>
              <a:t>your behaviour and performance when receiving feedback and </a:t>
            </a:r>
            <a:r>
              <a:rPr lang="en-US" sz="1550" dirty="0">
                <a:solidFill>
                  <a:srgbClr val="FF0000"/>
                </a:solidFill>
              </a:rPr>
              <a:t>communication skills and address areas of weakness</a:t>
            </a:r>
            <a:r>
              <a:rPr lang="en-US" sz="1550" dirty="0" smtClean="0">
                <a:solidFill>
                  <a:srgbClr val="FF0000"/>
                </a:solidFill>
              </a:rPr>
              <a:t>.</a:t>
            </a:r>
          </a:p>
          <a:p>
            <a:pPr marL="285750" indent="-285750">
              <a:buClr>
                <a:srgbClr val="002060"/>
              </a:buClr>
              <a:buSzPct val="68000"/>
              <a:buFont typeface="Arial" panose="020B0604020202020204" pitchFamily="34" charset="0"/>
              <a:buChar char="►"/>
            </a:pPr>
            <a:r>
              <a:rPr lang="en-US" sz="1550" dirty="0" smtClean="0">
                <a:latin typeface="Arial" panose="020B0604020202020204" pitchFamily="34" charset="0"/>
                <a:cs typeface="Arial" panose="020B0604020202020204" pitchFamily="34" charset="0"/>
              </a:rPr>
              <a:t>For M6, at the end of the report on the feedback given, create a section that summarises what was said and create constructive criticism on the way you managed the feedback. This should include performance and behaviour improvements and how to address areas of weakness.</a:t>
            </a:r>
            <a:endParaRPr lang="en-US" sz="15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0455001"/>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76846</TotalTime>
  <Words>2703</Words>
  <Application>Microsoft Office PowerPoint</Application>
  <PresentationFormat>On-screen Show (4:3)</PresentationFormat>
  <Paragraphs>171</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Courier New</vt:lpstr>
      <vt:lpstr>Lucida Sans Unicode</vt:lpstr>
      <vt:lpstr>Verdana</vt:lpstr>
      <vt:lpstr>Wingdings 2</vt:lpstr>
      <vt:lpstr>Wingdings 3</vt:lpstr>
      <vt:lpstr>Enderoth</vt:lpstr>
      <vt:lpstr>PowerPoint Presentation</vt:lpstr>
      <vt:lpstr>Assessment Criteria</vt:lpstr>
      <vt:lpstr>Unit Aim</vt:lpstr>
      <vt:lpstr>PowerPoint Presentation</vt:lpstr>
      <vt:lpstr>LO4 - Learning Outcomes</vt:lpstr>
      <vt:lpstr>P9.1 – Constructive Feedback</vt:lpstr>
      <vt:lpstr>P9.2 – Giving Constructive Feedback</vt:lpstr>
      <vt:lpstr>P10.1 – Taking Constructive Feedback</vt:lpstr>
      <vt:lpstr>P10.2 – Taking Constructive Feedback</vt:lpstr>
      <vt:lpstr>P11.1 – Communication Evaluation</vt:lpstr>
      <vt:lpstr>LO4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2087</cp:revision>
  <cp:lastPrinted>2014-01-22T18:25:48Z</cp:lastPrinted>
  <dcterms:created xsi:type="dcterms:W3CDTF">2008-03-12T11:01:44Z</dcterms:created>
  <dcterms:modified xsi:type="dcterms:W3CDTF">2018-07-29T15:48:21Z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